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media/image4.svg" ContentType="image/svg+xml"/>
  <Override PartName="/ppt/media/image6.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77" r:id="rId3"/>
    <p:sldId id="355" r:id="rId4"/>
    <p:sldId id="258" r:id="rId5"/>
    <p:sldId id="347" r:id="rId6"/>
    <p:sldId id="359" r:id="rId7"/>
    <p:sldId id="259" r:id="rId8"/>
    <p:sldId id="371" r:id="rId9"/>
    <p:sldId id="301" r:id="rId10"/>
    <p:sldId id="348" r:id="rId11"/>
    <p:sldId id="349" r:id="rId12"/>
    <p:sldId id="270" r:id="rId13"/>
    <p:sldId id="357" r:id="rId14"/>
    <p:sldId id="269" r:id="rId15"/>
    <p:sldId id="351" r:id="rId16"/>
    <p:sldId id="352" r:id="rId17"/>
    <p:sldId id="354" r:id="rId18"/>
    <p:sldId id="353" r:id="rId19"/>
    <p:sldId id="372" r:id="rId20"/>
  </p:sldIdLst>
  <p:sldSz cx="18288000" cy="10287000"/>
  <p:notesSz cx="6858000" cy="9144000"/>
  <p:embeddedFontLst>
    <p:embeddedFont>
      <p:font typeface="Baskerville Display PT" panose="02030602080406020203"/>
      <p:regular r:id="rId24"/>
    </p:embeddedFont>
    <p:embeddedFont>
      <p:font typeface="Inter" panose="020B0502030000000004"/>
      <p:regular r:id="rId25"/>
    </p:embeddedFont>
    <p:embeddedFont>
      <p:font typeface="Calibri" panose="020F050202020403020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BFAF7"/>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autoAdjust="0"/>
    <p:restoredTop sz="94049" autoAdjust="0"/>
  </p:normalViewPr>
  <p:slideViewPr>
    <p:cSldViewPr showGuides="1">
      <p:cViewPr varScale="1">
        <p:scale>
          <a:sx n="47" d="100"/>
          <a:sy n="47" d="100"/>
        </p:scale>
        <p:origin x="500" y="40"/>
      </p:cViewPr>
      <p:guideLst>
        <p:guide orient="horz" pos="220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font" Target="fonts/font6.fntdata"/><Relationship Id="rId28" Type="http://schemas.openxmlformats.org/officeDocument/2006/relationships/font" Target="fonts/font5.fntdata"/><Relationship Id="rId27" Type="http://schemas.openxmlformats.org/officeDocument/2006/relationships/font" Target="fonts/font4.fntdata"/><Relationship Id="rId26" Type="http://schemas.openxmlformats.org/officeDocument/2006/relationships/font" Target="fonts/font3.fntdata"/><Relationship Id="rId25" Type="http://schemas.openxmlformats.org/officeDocument/2006/relationships/font" Target="fonts/font2.fntdata"/><Relationship Id="rId24" Type="http://schemas.openxmlformats.org/officeDocument/2006/relationships/font" Target="fonts/font1.fntdata"/><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svg>
</file>

<file path=ppt/media/image5.png>
</file>

<file path=ppt/media/image6.sv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jpeg"/><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549944" y="-38100"/>
            <a:ext cx="9738056" cy="7905467"/>
          </a:xfrm>
          <a:custGeom>
            <a:avLst/>
            <a:gdLst/>
            <a:ahLst/>
            <a:cxnLst/>
            <a:rect l="l" t="t" r="r" b="b"/>
            <a:pathLst>
              <a:path w="9738056" h="7905467">
                <a:moveTo>
                  <a:pt x="0" y="0"/>
                </a:moveTo>
                <a:lnTo>
                  <a:pt x="9738056" y="0"/>
                </a:lnTo>
                <a:lnTo>
                  <a:pt x="9738056" y="7905467"/>
                </a:lnTo>
                <a:lnTo>
                  <a:pt x="0" y="7905467"/>
                </a:lnTo>
                <a:lnTo>
                  <a:pt x="0" y="0"/>
                </a:lnTo>
                <a:close/>
              </a:path>
            </a:pathLst>
          </a:custGeom>
          <a:blipFill>
            <a:blip r:embed="rId1">
              <a:alphaModFix amt="75000"/>
            </a:blip>
            <a:stretch>
              <a:fillRect t="-63247" r="-22089"/>
            </a:stretch>
          </a:blipFill>
        </p:spPr>
      </p:sp>
      <p:sp>
        <p:nvSpPr>
          <p:cNvPr id="3" name="Freeform 3"/>
          <p:cNvSpPr/>
          <p:nvPr/>
        </p:nvSpPr>
        <p:spPr>
          <a:xfrm>
            <a:off x="0" y="4529035"/>
            <a:ext cx="6252127" cy="5757965"/>
          </a:xfrm>
          <a:custGeom>
            <a:avLst/>
            <a:gdLst/>
            <a:ahLst/>
            <a:cxnLst/>
            <a:rect l="l" t="t" r="r" b="b"/>
            <a:pathLst>
              <a:path w="6252127" h="5757965">
                <a:moveTo>
                  <a:pt x="0" y="0"/>
                </a:moveTo>
                <a:lnTo>
                  <a:pt x="6252127" y="0"/>
                </a:lnTo>
                <a:lnTo>
                  <a:pt x="6252127" y="5757965"/>
                </a:lnTo>
                <a:lnTo>
                  <a:pt x="0" y="5757965"/>
                </a:lnTo>
                <a:lnTo>
                  <a:pt x="0" y="0"/>
                </a:lnTo>
                <a:close/>
              </a:path>
            </a:pathLst>
          </a:custGeom>
          <a:blipFill>
            <a:blip r:embed="rId2">
              <a:alphaModFix amt="65000"/>
            </a:blip>
            <a:stretch>
              <a:fillRect l="-38255" b="-49745"/>
            </a:stretch>
          </a:blipFill>
        </p:spPr>
      </p:sp>
      <p:sp>
        <p:nvSpPr>
          <p:cNvPr id="4" name="Freeform 4"/>
          <p:cNvSpPr/>
          <p:nvPr/>
        </p:nvSpPr>
        <p:spPr>
          <a:xfrm>
            <a:off x="1028700" y="1028700"/>
            <a:ext cx="736712" cy="862109"/>
          </a:xfrm>
          <a:custGeom>
            <a:avLst/>
            <a:gdLst/>
            <a:ahLst/>
            <a:cxnLst/>
            <a:rect l="l" t="t" r="r" b="b"/>
            <a:pathLst>
              <a:path w="736712" h="862109">
                <a:moveTo>
                  <a:pt x="0" y="0"/>
                </a:moveTo>
                <a:lnTo>
                  <a:pt x="736712" y="0"/>
                </a:lnTo>
                <a:lnTo>
                  <a:pt x="736712" y="862109"/>
                </a:lnTo>
                <a:lnTo>
                  <a:pt x="0" y="86210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a:off x="0" y="8088059"/>
            <a:ext cx="1978904" cy="2198941"/>
          </a:xfrm>
          <a:custGeom>
            <a:avLst/>
            <a:gdLst/>
            <a:ahLst/>
            <a:cxnLst/>
            <a:rect l="l" t="t" r="r" b="b"/>
            <a:pathLst>
              <a:path w="1978904" h="2198941">
                <a:moveTo>
                  <a:pt x="0" y="0"/>
                </a:moveTo>
                <a:lnTo>
                  <a:pt x="1978904" y="0"/>
                </a:lnTo>
                <a:lnTo>
                  <a:pt x="1978904" y="2198941"/>
                </a:lnTo>
                <a:lnTo>
                  <a:pt x="0" y="2198941"/>
                </a:lnTo>
                <a:lnTo>
                  <a:pt x="0" y="0"/>
                </a:lnTo>
                <a:close/>
              </a:path>
            </a:pathLst>
          </a:custGeom>
          <a:blipFill>
            <a:blip r:embed="rId5">
              <a:extLst>
                <a:ext uri="{96DAC541-7B7A-43D3-8B79-37D633B846F1}">
                  <asvg:svgBlip xmlns:asvg="http://schemas.microsoft.com/office/drawing/2016/SVG/main" r:embed="rId6"/>
                </a:ext>
              </a:extLst>
            </a:blip>
            <a:stretch>
              <a:fillRect l="-16123" b="-4503"/>
            </a:stretch>
          </a:blipFill>
        </p:spPr>
      </p:sp>
      <p:sp>
        <p:nvSpPr>
          <p:cNvPr id="7" name="TextBox 7"/>
          <p:cNvSpPr txBox="1"/>
          <p:nvPr/>
        </p:nvSpPr>
        <p:spPr>
          <a:xfrm>
            <a:off x="1028700" y="3619499"/>
            <a:ext cx="16230600" cy="1523365"/>
          </a:xfrm>
          <a:prstGeom prst="rect">
            <a:avLst/>
          </a:prstGeom>
        </p:spPr>
        <p:txBody>
          <a:bodyPr lIns="0" tIns="0" rIns="0" bIns="0" rtlCol="0" anchor="t">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sz="4800" b="1" i="0" u="none" strike="noStrike" kern="1200" cap="none" spc="300" normalizeH="0" baseline="0" noProof="0" dirty="0">
                <a:ln>
                  <a:noFill/>
                </a:ln>
                <a:solidFill>
                  <a:schemeClr val="tx1"/>
                </a:solidFill>
                <a:effectLst/>
                <a:uLnTx/>
                <a:uFillTx/>
                <a:latin typeface="Baskerville Display PT" panose="02030602080406020203"/>
                <a:ea typeface="+mn-ea"/>
                <a:cs typeface="+mn-cs"/>
              </a:rPr>
              <a:t>COGNITIVEBOTICS</a:t>
            </a:r>
            <a:endParaRPr kumimoji="0" lang="en-US" sz="4800" b="1" i="0" u="none" strike="noStrike" kern="1200" cap="none" spc="300" normalizeH="0" baseline="0" noProof="0" dirty="0">
              <a:ln>
                <a:noFill/>
              </a:ln>
              <a:solidFill>
                <a:schemeClr val="tx1"/>
              </a:solidFill>
              <a:effectLst/>
              <a:uLnTx/>
              <a:uFillTx/>
              <a:latin typeface="Baskerville Display PT" panose="02030602080406020203"/>
              <a:ea typeface="+mn-ea"/>
              <a:cs typeface="+mn-cs"/>
            </a:endParaRPr>
          </a:p>
          <a:p>
            <a:pPr marL="0" marR="0" lvl="0" indent="0" algn="ctr" defTabSz="914400" rtl="0" eaLnBrk="1" fontAlgn="auto" latinLnBrk="0" hangingPunct="1">
              <a:lnSpc>
                <a:spcPct val="150000"/>
              </a:lnSpc>
              <a:spcBef>
                <a:spcPts val="0"/>
              </a:spcBef>
              <a:spcAft>
                <a:spcPts val="0"/>
              </a:spcAft>
              <a:buClrTx/>
              <a:buSzTx/>
              <a:buFontTx/>
              <a:buNone/>
              <a:defRPr/>
            </a:pPr>
            <a:r>
              <a:rPr kumimoji="0" lang="en-US" b="1" i="0" u="none" strike="noStrike" kern="1200" cap="none" spc="300" normalizeH="0" baseline="0" noProof="0" dirty="0">
                <a:ln>
                  <a:noFill/>
                </a:ln>
                <a:solidFill>
                  <a:schemeClr val="tx1"/>
                </a:solidFill>
                <a:effectLst/>
                <a:uLnTx/>
                <a:uFillTx/>
                <a:latin typeface="Baskerville Display PT" panose="02030602080406020203"/>
                <a:ea typeface="+mn-ea"/>
                <a:cs typeface="+mn-cs"/>
              </a:rPr>
              <a:t>Artificial Intelligence for Autism Intervention</a:t>
            </a:r>
            <a:endParaRPr kumimoji="0" lang="en-US" b="1" i="0" u="none" strike="noStrike" kern="1200" cap="none" spc="300" normalizeH="0" baseline="0" noProof="0" dirty="0">
              <a:ln>
                <a:noFill/>
              </a:ln>
              <a:solidFill>
                <a:schemeClr val="tx1"/>
              </a:solidFill>
              <a:effectLst/>
              <a:uLnTx/>
              <a:uFillTx/>
              <a:latin typeface="Baskerville Display PT" panose="02030602080406020203"/>
              <a:ea typeface="+mn-ea"/>
              <a:cs typeface="+mn-cs"/>
            </a:endParaRPr>
          </a:p>
        </p:txBody>
      </p:sp>
      <p:sp>
        <p:nvSpPr>
          <p:cNvPr id="15" name="TextBox 5"/>
          <p:cNvSpPr txBox="1"/>
          <p:nvPr/>
        </p:nvSpPr>
        <p:spPr>
          <a:xfrm>
            <a:off x="11125353" y="8572693"/>
            <a:ext cx="6593314" cy="423545"/>
          </a:xfrm>
          <a:prstGeom prst="rect">
            <a:avLst/>
          </a:prstGeom>
        </p:spPr>
        <p:txBody>
          <a:bodyPr lIns="0" tIns="0" rIns="0" bIns="0" rtlCol="0" anchor="t">
            <a:spAutoFit/>
          </a:bodyPr>
          <a:lstStyle/>
          <a:p>
            <a:pPr algn="ctr">
              <a:lnSpc>
                <a:spcPts val="3305"/>
              </a:lnSpc>
            </a:pPr>
            <a:r>
              <a:rPr lang="en-US" sz="2360" spc="472" dirty="0" err="1">
                <a:solidFill>
                  <a:srgbClr val="504C44"/>
                </a:solidFill>
                <a:latin typeface="Arial" panose="020B0604020202020204" pitchFamily="34" charset="0"/>
                <a:cs typeface="Arial" panose="020B0604020202020204" pitchFamily="34" charset="0"/>
              </a:rPr>
              <a:t>P.Jhansi</a:t>
            </a:r>
            <a:r>
              <a:rPr lang="en-US" sz="2360" spc="472" dirty="0">
                <a:solidFill>
                  <a:srgbClr val="504C44"/>
                </a:solidFill>
                <a:latin typeface="Arial" panose="020B0604020202020204" pitchFamily="34" charset="0"/>
                <a:cs typeface="Arial" panose="020B0604020202020204" pitchFamily="34" charset="0"/>
              </a:rPr>
              <a:t>	N180693</a:t>
            </a:r>
            <a:endParaRPr lang="en-US" sz="2360" spc="472" dirty="0">
              <a:solidFill>
                <a:srgbClr val="504C44"/>
              </a:solidFill>
              <a:latin typeface="Arial" panose="020B0604020202020204" pitchFamily="34" charset="0"/>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3" name="Arrow: Pentagon 2"/>
          <p:cNvSpPr/>
          <p:nvPr/>
        </p:nvSpPr>
        <p:spPr>
          <a:xfrm>
            <a:off x="0" y="677731"/>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8550" y="864883"/>
            <a:ext cx="6000364" cy="717550"/>
          </a:xfrm>
          <a:prstGeom prst="rect">
            <a:avLst/>
          </a:prstGeom>
        </p:spPr>
        <p:txBody>
          <a:bodyPr lIns="0" tIns="0" rIns="0" bIns="0" rtlCol="0" anchor="t">
            <a:spAutoFit/>
          </a:bodyPr>
          <a:lstStyle/>
          <a:p>
            <a:pPr algn="ctr">
              <a:lnSpc>
                <a:spcPts val="5600"/>
              </a:lnSpc>
            </a:pPr>
            <a:r>
              <a:rPr lang="en-US" sz="4000" b="1" spc="799" dirty="0">
                <a:solidFill>
                  <a:schemeClr val="tx1"/>
                </a:solidFill>
                <a:latin typeface="Baskerville Display PT" panose="02030602080406020203"/>
                <a:sym typeface="+mn-ea"/>
              </a:rPr>
              <a:t>INTRODUCTION</a:t>
            </a:r>
            <a:endParaRPr lang="en-US" sz="4000" b="1" spc="799" dirty="0">
              <a:solidFill>
                <a:schemeClr val="tx1"/>
              </a:solidFill>
              <a:latin typeface="Baskerville Display PT" panose="02030602080406020203"/>
              <a:sym typeface="+mn-ea"/>
            </a:endParaRPr>
          </a:p>
        </p:txBody>
      </p:sp>
      <p:sp>
        <p:nvSpPr>
          <p:cNvPr id="7" name="TextBox 2"/>
          <p:cNvSpPr txBox="1"/>
          <p:nvPr/>
        </p:nvSpPr>
        <p:spPr>
          <a:xfrm>
            <a:off x="1828800" y="2400300"/>
            <a:ext cx="14173200" cy="6990080"/>
          </a:xfrm>
          <a:prstGeom prst="rect">
            <a:avLst/>
          </a:prstGeom>
        </p:spPr>
        <p:txBody>
          <a:bodyPr wrap="square" lIns="0" tIns="0" rIns="0" bIns="0" rtlCol="0" anchor="t">
            <a:noAutofit/>
          </a:bodyPr>
          <a:lstStyle/>
          <a:p>
            <a:pPr algn="just"/>
            <a:endParaRPr lang="en-US" sz="20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r>
              <a:rPr lang="en-US" sz="2400" b="1" dirty="0">
                <a:solidFill>
                  <a:schemeClr val="tx1"/>
                </a:solidFill>
                <a:latin typeface="Inter" panose="020B0502030000000004"/>
                <a:sym typeface="+mn-ea"/>
              </a:rPr>
              <a:t>Connecting People: </a:t>
            </a:r>
            <a:r>
              <a:rPr lang="en-US" sz="2400" dirty="0">
                <a:solidFill>
                  <a:schemeClr val="tx1"/>
                </a:solidFill>
                <a:latin typeface="Inter" panose="020B0502030000000004"/>
                <a:sym typeface="+mn-ea"/>
              </a:rPr>
              <a:t>We aimed to bring kids, parents, and therapists together in one place to support and help each other.</a:t>
            </a: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r>
              <a:rPr lang="en-US" sz="2400" b="1" dirty="0">
                <a:solidFill>
                  <a:schemeClr val="tx1"/>
                </a:solidFill>
                <a:latin typeface="Inter" panose="020B0502030000000004"/>
              </a:rPr>
              <a:t>Thriving in the Real World:</a:t>
            </a:r>
            <a:r>
              <a:rPr lang="en-US" sz="2400" dirty="0">
                <a:solidFill>
                  <a:schemeClr val="tx1"/>
                </a:solidFill>
                <a:latin typeface="Inter" panose="020B0502030000000004"/>
              </a:rPr>
              <a:t> We didn't just want kids to get by; we wanted them to do well in real-life situations.</a:t>
            </a: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r>
              <a:rPr lang="en-US" sz="2400" b="1" dirty="0">
                <a:solidFill>
                  <a:schemeClr val="tx1"/>
                </a:solidFill>
                <a:latin typeface="Inter" panose="020B0502030000000004"/>
              </a:rPr>
              <a:t>Learning Important Skills:</a:t>
            </a:r>
            <a:r>
              <a:rPr lang="en-US" sz="2400" dirty="0">
                <a:solidFill>
                  <a:schemeClr val="tx1"/>
                </a:solidFill>
                <a:latin typeface="Inter" panose="020B0502030000000004"/>
              </a:rPr>
              <a:t> We focused on teaching kids skills like paying attention and imitating actions to help them learn and grow.</a:t>
            </a: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r>
              <a:rPr lang="en-US" sz="2400" b="1" dirty="0">
                <a:solidFill>
                  <a:schemeClr val="tx1"/>
                </a:solidFill>
                <a:latin typeface="Inter" panose="020B0502030000000004"/>
              </a:rPr>
              <a:t>Learning Can Be Fun:</a:t>
            </a:r>
            <a:r>
              <a:rPr lang="en-US" sz="2400" dirty="0">
                <a:solidFill>
                  <a:schemeClr val="tx1"/>
                </a:solidFill>
                <a:latin typeface="Inter" panose="020B0502030000000004"/>
              </a:rPr>
              <a:t> We made sure our platform was not only helpful but also fun for kids, tailored to each child's unique needs.</a:t>
            </a:r>
            <a:endParaRPr lang="en-US" sz="2400" dirty="0">
              <a:solidFill>
                <a:schemeClr val="tx1"/>
              </a:solidFill>
              <a:latin typeface="Inter" panose="020B05020300000000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3" name="Group 2"/>
          <p:cNvGrpSpPr/>
          <p:nvPr/>
        </p:nvGrpSpPr>
        <p:grpSpPr>
          <a:xfrm>
            <a:off x="-3629" y="-58058"/>
            <a:ext cx="18288000" cy="2324100"/>
            <a:chOff x="0" y="0"/>
            <a:chExt cx="3001758" cy="2167467"/>
          </a:xfrm>
        </p:grpSpPr>
        <p:sp>
          <p:nvSpPr>
            <p:cNvPr id="4" name="Freeform 3"/>
            <p:cNvSpPr/>
            <p:nvPr/>
          </p:nvSpPr>
          <p:spPr>
            <a:xfrm>
              <a:off x="0" y="0"/>
              <a:ext cx="3001757" cy="2167467"/>
            </a:xfrm>
            <a:custGeom>
              <a:avLst/>
              <a:gdLst/>
              <a:ahLst/>
              <a:cxnLst/>
              <a:rect l="l" t="t" r="r" b="b"/>
              <a:pathLst>
                <a:path w="3001757" h="2167467">
                  <a:moveTo>
                    <a:pt x="0" y="0"/>
                  </a:moveTo>
                  <a:lnTo>
                    <a:pt x="3001757" y="0"/>
                  </a:lnTo>
                  <a:lnTo>
                    <a:pt x="3001757" y="2167467"/>
                  </a:lnTo>
                  <a:lnTo>
                    <a:pt x="0" y="2167467"/>
                  </a:lnTo>
                  <a:close/>
                </a:path>
              </a:pathLst>
            </a:custGeom>
            <a:solidFill>
              <a:srgbClr val="F1EDE9"/>
            </a:solidFill>
          </p:spPr>
        </p:sp>
        <p:sp>
          <p:nvSpPr>
            <p:cNvPr id="5" name="TextBox 4"/>
            <p:cNvSpPr txBox="1"/>
            <p:nvPr/>
          </p:nvSpPr>
          <p:spPr>
            <a:xfrm>
              <a:off x="0" y="-47625"/>
              <a:ext cx="812800" cy="860425"/>
            </a:xfrm>
            <a:prstGeom prst="rect">
              <a:avLst/>
            </a:prstGeom>
          </p:spPr>
          <p:txBody>
            <a:bodyPr lIns="50800" tIns="50800" rIns="50800" bIns="50800" rtlCol="0" anchor="ctr"/>
            <a:lstStyle/>
            <a:p>
              <a:pPr algn="ctr">
                <a:lnSpc>
                  <a:spcPts val="2800"/>
                </a:lnSpc>
              </a:pPr>
            </a:p>
          </p:txBody>
        </p:sp>
      </p:grpSp>
      <p:sp>
        <p:nvSpPr>
          <p:cNvPr id="2" name="TextBox 2"/>
          <p:cNvSpPr txBox="1"/>
          <p:nvPr/>
        </p:nvSpPr>
        <p:spPr>
          <a:xfrm>
            <a:off x="6140186" y="847951"/>
            <a:ext cx="6000364" cy="692497"/>
          </a:xfrm>
          <a:prstGeom prst="rect">
            <a:avLst/>
          </a:prstGeom>
        </p:spPr>
        <p:txBody>
          <a:bodyPr lIns="0" tIns="0" rIns="0" bIns="0" rtlCol="0" anchor="t">
            <a:spAutoFit/>
          </a:bodyPr>
          <a:lstStyle/>
          <a:p>
            <a:pPr algn="ctr">
              <a:lnSpc>
                <a:spcPts val="5600"/>
              </a:lnSpc>
            </a:pPr>
            <a:r>
              <a:rPr lang="en-US" sz="4000" b="1" spc="799" dirty="0">
                <a:solidFill>
                  <a:schemeClr val="tx1"/>
                </a:solidFill>
                <a:latin typeface="Baskerville Display PT" panose="02030602080406020203"/>
              </a:rPr>
              <a:t>RELATED WORKS </a:t>
            </a:r>
            <a:endParaRPr lang="en-US" sz="4000" b="1" spc="799" dirty="0">
              <a:solidFill>
                <a:schemeClr val="tx1"/>
              </a:solidFill>
              <a:latin typeface="Baskerville Display PT" panose="02030602080406020203"/>
            </a:endParaRPr>
          </a:p>
        </p:txBody>
      </p:sp>
      <p:sp>
        <p:nvSpPr>
          <p:cNvPr id="7" name="TextBox 2"/>
          <p:cNvSpPr txBox="1"/>
          <p:nvPr/>
        </p:nvSpPr>
        <p:spPr>
          <a:xfrm>
            <a:off x="1676400" y="3172051"/>
            <a:ext cx="14630400" cy="5539740"/>
          </a:xfrm>
          <a:prstGeom prst="rect">
            <a:avLst/>
          </a:prstGeom>
        </p:spPr>
        <p:txBody>
          <a:bodyPr wrap="square" lIns="0" tIns="0" rIns="0" bIns="0" rtlCol="0" anchor="t">
            <a:spAutoFit/>
          </a:bodyPr>
          <a:lstStyle/>
          <a:p>
            <a:pPr algn="just">
              <a:lnSpc>
                <a:spcPct val="150000"/>
              </a:lnSpc>
            </a:pPr>
            <a:r>
              <a:rPr lang="en-US" sz="2400" b="1">
                <a:solidFill>
                  <a:schemeClr val="tx1"/>
                </a:solidFill>
                <a:latin typeface="Inter" panose="020B0502030000000004"/>
              </a:rPr>
              <a:t>"Let's take a glance at some noteworthy research and projects related to our endeavor:"</a:t>
            </a:r>
            <a:endParaRPr lang="en-US" sz="2400" b="1">
              <a:solidFill>
                <a:schemeClr val="tx1"/>
              </a:solidFill>
              <a:latin typeface="Inter" panose="020B0502030000000004"/>
            </a:endParaRPr>
          </a:p>
          <a:p>
            <a:pPr algn="just">
              <a:lnSpc>
                <a:spcPct val="150000"/>
              </a:lnSpc>
            </a:pPr>
            <a:endParaRPr lang="en-US" sz="2400" b="1">
              <a:solidFill>
                <a:schemeClr val="tx1"/>
              </a:solidFill>
              <a:latin typeface="Inter" panose="020B0502030000000004"/>
            </a:endParaRPr>
          </a:p>
          <a:p>
            <a:pPr algn="just">
              <a:lnSpc>
                <a:spcPct val="150000"/>
              </a:lnSpc>
            </a:pPr>
            <a:r>
              <a:rPr lang="en-US" sz="2400" b="1">
                <a:solidFill>
                  <a:schemeClr val="tx1"/>
                </a:solidFill>
                <a:latin typeface="Inter" panose="020B0502030000000004"/>
              </a:rPr>
              <a:t>Autism Intervention Technologies: </a:t>
            </a:r>
            <a:r>
              <a:rPr lang="en-US" sz="2400">
                <a:solidFill>
                  <a:schemeClr val="tx1"/>
                </a:solidFill>
                <a:latin typeface="Inter" panose="020B0502030000000004"/>
              </a:rPr>
              <a:t>Examining existing technologies tailored for autism intervention unveils a landscape rich with innovative apps, devices, and platforms dedicated to skill development in children with autism.</a:t>
            </a:r>
            <a:endParaRPr lang="en-US" sz="2400">
              <a:solidFill>
                <a:schemeClr val="tx1"/>
              </a:solidFill>
              <a:latin typeface="Inter" panose="020B0502030000000004"/>
            </a:endParaRPr>
          </a:p>
          <a:p>
            <a:pPr algn="just">
              <a:lnSpc>
                <a:spcPct val="150000"/>
              </a:lnSpc>
            </a:pPr>
            <a:endParaRPr lang="en-US" sz="2400" b="1">
              <a:solidFill>
                <a:schemeClr val="tx1"/>
              </a:solidFill>
              <a:latin typeface="Inter" panose="020B0502030000000004"/>
            </a:endParaRPr>
          </a:p>
          <a:p>
            <a:pPr algn="just">
              <a:lnSpc>
                <a:spcPct val="150000"/>
              </a:lnSpc>
            </a:pPr>
            <a:r>
              <a:rPr lang="en-US" sz="2400" b="1">
                <a:solidFill>
                  <a:schemeClr val="tx1"/>
                </a:solidFill>
                <a:latin typeface="Inter" panose="020B0502030000000004"/>
              </a:rPr>
              <a:t>Gaze Detection in Education: </a:t>
            </a:r>
            <a:r>
              <a:rPr lang="en-US" sz="2400">
                <a:solidFill>
                  <a:schemeClr val="tx1"/>
                </a:solidFill>
                <a:latin typeface="Inter" panose="020B0502030000000004"/>
              </a:rPr>
              <a:t>In the realm of education, studies exploring gaze detection technologies shed light on their potential in creating inclusive and interactive learning environments, especially for children with neurodevelopmental disorders.</a:t>
            </a:r>
            <a:endParaRPr lang="en-US" sz="2400">
              <a:solidFill>
                <a:schemeClr val="tx1"/>
              </a:solidFill>
              <a:latin typeface="Inter" panose="020B0502030000000004"/>
            </a:endParaRPr>
          </a:p>
          <a:p>
            <a:pPr algn="just">
              <a:lnSpc>
                <a:spcPct val="150000"/>
              </a:lnSpc>
            </a:pPr>
            <a:endParaRPr lang="en-US" sz="2400">
              <a:solidFill>
                <a:schemeClr val="tx1"/>
              </a:solidFill>
              <a:latin typeface="Inter" panose="020B05020300000000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3" name="Arrow: Pentagon 2"/>
          <p:cNvSpPr/>
          <p:nvPr/>
        </p:nvSpPr>
        <p:spPr>
          <a:xfrm>
            <a:off x="0" y="677731"/>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8550" y="864883"/>
            <a:ext cx="6000364" cy="717550"/>
          </a:xfrm>
          <a:prstGeom prst="rect">
            <a:avLst/>
          </a:prstGeom>
        </p:spPr>
        <p:txBody>
          <a:bodyPr lIns="0" tIns="0" rIns="0" bIns="0" rtlCol="0" anchor="t">
            <a:spAutoFit/>
          </a:bodyPr>
          <a:lstStyle/>
          <a:p>
            <a:pPr algn="ctr">
              <a:lnSpc>
                <a:spcPts val="5600"/>
              </a:lnSpc>
            </a:pPr>
            <a:r>
              <a:rPr lang="en-US" sz="4000" b="1" spc="799" dirty="0">
                <a:solidFill>
                  <a:schemeClr val="tx1"/>
                </a:solidFill>
                <a:latin typeface="Baskerville Display PT" panose="02030602080406020203"/>
                <a:sym typeface="+mn-ea"/>
              </a:rPr>
              <a:t>RELATED WORKS </a:t>
            </a:r>
            <a:endParaRPr lang="en-US" sz="4000" b="1" spc="799" dirty="0">
              <a:solidFill>
                <a:schemeClr val="tx1"/>
              </a:solidFill>
              <a:latin typeface="Baskerville Display PT" panose="02030602080406020203"/>
              <a:sym typeface="+mn-ea"/>
            </a:endParaRPr>
          </a:p>
        </p:txBody>
      </p:sp>
      <p:sp>
        <p:nvSpPr>
          <p:cNvPr id="7" name="TextBox 2"/>
          <p:cNvSpPr txBox="1"/>
          <p:nvPr/>
        </p:nvSpPr>
        <p:spPr>
          <a:xfrm>
            <a:off x="1447800" y="2552700"/>
            <a:ext cx="14173200" cy="6094095"/>
          </a:xfrm>
          <a:prstGeom prst="rect">
            <a:avLst/>
          </a:prstGeom>
        </p:spPr>
        <p:txBody>
          <a:bodyPr wrap="square" lIns="0" tIns="0" rIns="0" bIns="0" rtlCol="0" anchor="t">
            <a:spAutoFit/>
          </a:bodyPr>
          <a:lstStyle/>
          <a:p>
            <a:pPr algn="just">
              <a:lnSpc>
                <a:spcPct val="150000"/>
              </a:lnSpc>
            </a:pPr>
            <a:r>
              <a:rPr lang="en-US" sz="2400" b="1" dirty="0">
                <a:solidFill>
                  <a:schemeClr val="tx1"/>
                </a:solidFill>
                <a:latin typeface="Inter" panose="020B0502030000000004"/>
              </a:rPr>
              <a:t>Pose Detection for Motor Skills:</a:t>
            </a:r>
            <a:r>
              <a:rPr lang="en-US" sz="2400" dirty="0">
                <a:solidFill>
                  <a:schemeClr val="tx1"/>
                </a:solidFill>
                <a:latin typeface="Inter" panose="020B0502030000000004"/>
              </a:rPr>
              <a:t> Exploring research in pose detection, particularly focusing on motor skill development, provides insights into how similar technologies have been employed to enhance physical abilities in children, including those with special needs.</a:t>
            </a:r>
            <a:endParaRPr lang="en-US" sz="2400" dirty="0">
              <a:solidFill>
                <a:schemeClr val="tx1"/>
              </a:solidFill>
              <a:latin typeface="Inter" panose="020B0502030000000004"/>
            </a:endParaRPr>
          </a:p>
          <a:p>
            <a:pPr algn="just">
              <a:lnSpc>
                <a:spcPct val="150000"/>
              </a:lnSpc>
            </a:pPr>
            <a:endParaRPr lang="en-US" sz="2400" b="1" dirty="0">
              <a:solidFill>
                <a:schemeClr val="tx1"/>
              </a:solidFill>
              <a:latin typeface="Inter" panose="020B0502030000000004"/>
            </a:endParaRPr>
          </a:p>
          <a:p>
            <a:pPr algn="just">
              <a:lnSpc>
                <a:spcPct val="150000"/>
              </a:lnSpc>
            </a:pPr>
            <a:r>
              <a:rPr lang="en-US" sz="2400" b="1" dirty="0">
                <a:solidFill>
                  <a:schemeClr val="tx1"/>
                </a:solidFill>
                <a:latin typeface="Inter" panose="020B0502030000000004"/>
              </a:rPr>
              <a:t>Voice Detection in Assistive Technologies:</a:t>
            </a:r>
            <a:r>
              <a:rPr lang="en-US" sz="2400" dirty="0">
                <a:solidFill>
                  <a:schemeClr val="tx1"/>
                </a:solidFill>
                <a:latin typeface="Inter" panose="020B0502030000000004"/>
              </a:rPr>
              <a:t> Delving into the realm of assistive technologies, a wealth of studies showcase the efficacy of voice detection in facilitating communication and interaction for individuals with autism.</a:t>
            </a:r>
            <a:endParaRPr lang="en-US" sz="2400" dirty="0">
              <a:solidFill>
                <a:schemeClr val="tx1"/>
              </a:solidFill>
              <a:latin typeface="Inter" panose="020B0502030000000004"/>
            </a:endParaRPr>
          </a:p>
          <a:p>
            <a:pPr algn="just">
              <a:lnSpc>
                <a:spcPct val="150000"/>
              </a:lnSpc>
            </a:pPr>
            <a:endParaRPr lang="en-US" sz="2400" b="1" dirty="0">
              <a:solidFill>
                <a:schemeClr val="tx1"/>
              </a:solidFill>
              <a:latin typeface="Inter" panose="020B0502030000000004"/>
            </a:endParaRPr>
          </a:p>
          <a:p>
            <a:pPr algn="just">
              <a:lnSpc>
                <a:spcPct val="150000"/>
              </a:lnSpc>
            </a:pPr>
            <a:r>
              <a:rPr lang="en-US" sz="2400" b="1" dirty="0">
                <a:solidFill>
                  <a:schemeClr val="tx1"/>
                </a:solidFill>
                <a:latin typeface="Inter" panose="020B0502030000000004"/>
              </a:rPr>
              <a:t>Collaborative Platforms for Special Education: </a:t>
            </a:r>
            <a:r>
              <a:rPr lang="en-US" sz="2400" dirty="0">
                <a:solidFill>
                  <a:schemeClr val="tx1"/>
                </a:solidFill>
                <a:latin typeface="Inter" panose="020B0502030000000004"/>
              </a:rPr>
              <a:t>Studies on collaborative platforms resonate with our vision, emphasizing the importance of bringing together children, parents, and therapists in supportive, interactive environments tailored to skill development.</a:t>
            </a:r>
            <a:endParaRPr lang="en-US" sz="2400" dirty="0">
              <a:solidFill>
                <a:schemeClr val="tx1"/>
              </a:solidFill>
              <a:latin typeface="Inter" panose="020B0502030000000004"/>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7" name="TextBox 2"/>
          <p:cNvSpPr txBox="1"/>
          <p:nvPr/>
        </p:nvSpPr>
        <p:spPr>
          <a:xfrm>
            <a:off x="2133600" y="3924300"/>
            <a:ext cx="14173200" cy="3347085"/>
          </a:xfrm>
          <a:prstGeom prst="rect">
            <a:avLst/>
          </a:prstGeom>
        </p:spPr>
        <p:txBody>
          <a:bodyPr wrap="square" lIns="0" tIns="0" rIns="0" bIns="0" rtlCol="0" anchor="t">
            <a:noAutofit/>
          </a:bodyPr>
          <a:lstStyle/>
          <a:p>
            <a:pPr algn="just">
              <a:lnSpc>
                <a:spcPct val="150000"/>
              </a:lnSpc>
            </a:pPr>
            <a:r>
              <a:rPr lang="en-US" sz="2800" b="1" dirty="0">
                <a:solidFill>
                  <a:schemeClr val="tx1"/>
                </a:solidFill>
                <a:latin typeface="Inter" panose="020B0502030000000004"/>
              </a:rPr>
              <a:t>"Our collaborative project, 'Personalized Autism Intervention Anytime Anywhere,' focuses on utilizing innovative technologies to support children with autism. Today, we'll delve into the applications we are trying to develop to address crucial learning objectives."</a:t>
            </a:r>
            <a:endParaRPr lang="en-US" sz="2800" b="1" dirty="0">
              <a:solidFill>
                <a:schemeClr val="tx1"/>
              </a:solidFill>
              <a:latin typeface="Inter" panose="020B0502030000000004"/>
            </a:endParaRPr>
          </a:p>
        </p:txBody>
      </p:sp>
      <p:grpSp>
        <p:nvGrpSpPr>
          <p:cNvPr id="4" name="Group 3"/>
          <p:cNvGrpSpPr/>
          <p:nvPr/>
        </p:nvGrpSpPr>
        <p:grpSpPr>
          <a:xfrm>
            <a:off x="-3629" y="-58058"/>
            <a:ext cx="18288000" cy="2324100"/>
            <a:chOff x="0" y="0"/>
            <a:chExt cx="3001758" cy="2167467"/>
          </a:xfrm>
        </p:grpSpPr>
        <p:sp>
          <p:nvSpPr>
            <p:cNvPr id="5" name="Freeform 4"/>
            <p:cNvSpPr/>
            <p:nvPr/>
          </p:nvSpPr>
          <p:spPr>
            <a:xfrm>
              <a:off x="0" y="0"/>
              <a:ext cx="3001757" cy="2167467"/>
            </a:xfrm>
            <a:custGeom>
              <a:avLst/>
              <a:gdLst/>
              <a:ahLst/>
              <a:cxnLst/>
              <a:rect l="l" t="t" r="r" b="b"/>
              <a:pathLst>
                <a:path w="3001757" h="2167467">
                  <a:moveTo>
                    <a:pt x="0" y="0"/>
                  </a:moveTo>
                  <a:lnTo>
                    <a:pt x="3001757" y="0"/>
                  </a:lnTo>
                  <a:lnTo>
                    <a:pt x="3001757" y="2167467"/>
                  </a:lnTo>
                  <a:lnTo>
                    <a:pt x="0" y="2167467"/>
                  </a:lnTo>
                  <a:close/>
                </a:path>
              </a:pathLst>
            </a:custGeom>
            <a:solidFill>
              <a:srgbClr val="F1EDE9"/>
            </a:solidFill>
          </p:spPr>
          <p:txBody>
            <a:bodyPr/>
            <a:p>
              <a:endParaRPr lang="en-IN"/>
            </a:p>
          </p:txBody>
        </p:sp>
        <p:sp>
          <p:nvSpPr>
            <p:cNvPr id="6" name="TextBox 4"/>
            <p:cNvSpPr txBox="1"/>
            <p:nvPr/>
          </p:nvSpPr>
          <p:spPr>
            <a:xfrm>
              <a:off x="0" y="-47625"/>
              <a:ext cx="812800" cy="860425"/>
            </a:xfrm>
            <a:prstGeom prst="rect">
              <a:avLst/>
            </a:prstGeom>
          </p:spPr>
          <p:txBody>
            <a:bodyPr lIns="50800" tIns="50800" rIns="50800" bIns="50800" rtlCol="0" anchor="ctr"/>
            <a:p>
              <a:pPr algn="ctr">
                <a:lnSpc>
                  <a:spcPts val="2800"/>
                </a:lnSpc>
              </a:pPr>
            </a:p>
          </p:txBody>
        </p:sp>
      </p:grpSp>
      <p:sp>
        <p:nvSpPr>
          <p:cNvPr id="8" name="TextBox 2"/>
          <p:cNvSpPr txBox="1"/>
          <p:nvPr/>
        </p:nvSpPr>
        <p:spPr>
          <a:xfrm>
            <a:off x="2743200" y="813479"/>
            <a:ext cx="12496800" cy="692497"/>
          </a:xfrm>
          <a:prstGeom prst="rect">
            <a:avLst/>
          </a:prstGeom>
        </p:spPr>
        <p:txBody>
          <a:bodyPr wrap="square" lIns="0" tIns="0" rIns="0" bIns="0" rtlCol="0" anchor="t">
            <a:spAutoFit/>
          </a:bodyPr>
          <a:p>
            <a:pPr algn="ctr">
              <a:lnSpc>
                <a:spcPts val="5600"/>
              </a:lnSpc>
            </a:pPr>
            <a:r>
              <a:rPr lang="en-US" sz="4000" b="1" spc="799" dirty="0">
                <a:solidFill>
                  <a:schemeClr val="tx1"/>
                </a:solidFill>
                <a:latin typeface="Baskerville Display PT" panose="02030602080406020203"/>
              </a:rPr>
              <a:t>PROPOSED WORK</a:t>
            </a:r>
            <a:endParaRPr lang="en-US" sz="4000" b="1" spc="799" dirty="0">
              <a:solidFill>
                <a:schemeClr val="tx1"/>
              </a:solidFill>
              <a:latin typeface="Baskerville Display PT" panose="02030602080406020203"/>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3" name="Arrow: Pentagon 2"/>
          <p:cNvSpPr/>
          <p:nvPr/>
        </p:nvSpPr>
        <p:spPr>
          <a:xfrm>
            <a:off x="0" y="677731"/>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 name="TextBox 2"/>
          <p:cNvSpPr txBox="1"/>
          <p:nvPr/>
        </p:nvSpPr>
        <p:spPr>
          <a:xfrm>
            <a:off x="8550" y="864883"/>
            <a:ext cx="6000364" cy="717550"/>
          </a:xfrm>
          <a:prstGeom prst="rect">
            <a:avLst/>
          </a:prstGeom>
        </p:spPr>
        <p:txBody>
          <a:bodyPr lIns="0" tIns="0" rIns="0" bIns="0" rtlCol="0" anchor="t">
            <a:spAutoFit/>
          </a:bodyPr>
          <a:lstStyle/>
          <a:p>
            <a:pPr algn="ctr">
              <a:lnSpc>
                <a:spcPts val="5600"/>
              </a:lnSpc>
            </a:pPr>
            <a:r>
              <a:rPr lang="en-US" sz="4000" b="1" spc="799" dirty="0">
                <a:solidFill>
                  <a:schemeClr val="tx1"/>
                </a:solidFill>
                <a:latin typeface="Baskerville Display PT" panose="02030602080406020203"/>
                <a:sym typeface="+mn-ea"/>
              </a:rPr>
              <a:t>PROPOSED WORK</a:t>
            </a:r>
            <a:endParaRPr lang="en-US" sz="4000" b="1" spc="799" dirty="0">
              <a:solidFill>
                <a:schemeClr val="tx1"/>
              </a:solidFill>
              <a:latin typeface="Baskerville Display PT" panose="02030602080406020203"/>
              <a:sym typeface="+mn-ea"/>
            </a:endParaRPr>
          </a:p>
        </p:txBody>
      </p:sp>
      <p:sp>
        <p:nvSpPr>
          <p:cNvPr id="7" name="TextBox 2"/>
          <p:cNvSpPr txBox="1"/>
          <p:nvPr/>
        </p:nvSpPr>
        <p:spPr>
          <a:xfrm>
            <a:off x="807085" y="2564765"/>
            <a:ext cx="16290925" cy="6943725"/>
          </a:xfrm>
          <a:prstGeom prst="rect">
            <a:avLst/>
          </a:prstGeom>
        </p:spPr>
        <p:txBody>
          <a:bodyPr wrap="square" lIns="0" tIns="0" rIns="0" bIns="0" rtlCol="0" anchor="t">
            <a:noAutofit/>
          </a:bodyPr>
          <a:lstStyle/>
          <a:p>
            <a:pPr algn="just"/>
            <a:r>
              <a:rPr lang="en-US" sz="2800" b="1" dirty="0">
                <a:solidFill>
                  <a:schemeClr val="tx1"/>
                </a:solidFill>
                <a:latin typeface="Inter" panose="020B0502030000000004"/>
              </a:rPr>
              <a:t>Attending Skills - Gaze Detection</a:t>
            </a:r>
            <a:endParaRPr lang="en-US" sz="2800" b="1" dirty="0">
              <a:solidFill>
                <a:schemeClr val="tx1"/>
              </a:solidFill>
              <a:latin typeface="Inter" panose="020B0502030000000004"/>
            </a:endParaRPr>
          </a:p>
          <a:p>
            <a:pPr algn="just"/>
            <a:endParaRPr lang="en-US" sz="2800" b="1" dirty="0">
              <a:solidFill>
                <a:schemeClr val="tx1"/>
              </a:solidFill>
              <a:latin typeface="Inter" panose="020B0502030000000004"/>
            </a:endParaRPr>
          </a:p>
          <a:p>
            <a:pPr lvl="1" indent="0" algn="just">
              <a:lnSpc>
                <a:spcPct val="150000"/>
              </a:lnSpc>
              <a:buFont typeface="Wingdings" panose="05000000000000000000" pitchFamily="2" charset="2"/>
              <a:buNone/>
            </a:pPr>
            <a:r>
              <a:rPr lang="en-US" sz="2400" dirty="0">
                <a:solidFill>
                  <a:schemeClr val="tx1"/>
                </a:solidFill>
                <a:latin typeface="Inter" panose="020B0502030000000004"/>
              </a:rPr>
              <a:t>"Let's explore our advancements in gaze detection technology, going beyond the static. We've introduced:"</a:t>
            </a:r>
            <a:endParaRPr lang="en-US" sz="2400" dirty="0">
              <a:solidFill>
                <a:schemeClr val="tx1"/>
              </a:solidFill>
              <a:latin typeface="Inter" panose="020B0502030000000004"/>
            </a:endParaRPr>
          </a:p>
          <a:p>
            <a:pPr lvl="1" indent="0" algn="just">
              <a:lnSpc>
                <a:spcPct val="150000"/>
              </a:lnSpc>
              <a:buFont typeface="Wingdings" panose="05000000000000000000" pitchFamily="2" charset="2"/>
              <a:buNone/>
            </a:pP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r>
              <a:rPr lang="en-US" sz="2400" b="1" dirty="0">
                <a:solidFill>
                  <a:schemeClr val="tx1"/>
                </a:solidFill>
                <a:latin typeface="Inter" panose="020B0502030000000004"/>
              </a:rPr>
              <a:t>Static Gaze Detection:</a:t>
            </a:r>
            <a:r>
              <a:rPr lang="en-US" sz="2400" dirty="0">
                <a:solidFill>
                  <a:schemeClr val="tx1"/>
                </a:solidFill>
                <a:latin typeface="Inter" panose="020B0502030000000004"/>
              </a:rPr>
              <a:t> Our foundation, detecting static gazes, lays the groundwork for interactive learning experiences.</a:t>
            </a: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r>
              <a:rPr lang="en-US" sz="2400" b="1" dirty="0">
                <a:solidFill>
                  <a:schemeClr val="tx1"/>
                </a:solidFill>
                <a:latin typeface="Inter" panose="020B0502030000000004"/>
              </a:rPr>
              <a:t>Grid Gaze Detection:</a:t>
            </a:r>
            <a:r>
              <a:rPr lang="en-US" sz="2400" dirty="0">
                <a:solidFill>
                  <a:schemeClr val="tx1"/>
                </a:solidFill>
                <a:latin typeface="Inter" panose="020B0502030000000004"/>
              </a:rPr>
              <a:t> Taking it a step further, our grid gaze detection detects moving directions, enhancing the dynamic interaction for a more engaging educational journey.</a:t>
            </a: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r>
              <a:rPr lang="en-US" sz="2400" b="1" dirty="0">
                <a:solidFill>
                  <a:schemeClr val="tx1"/>
                </a:solidFill>
                <a:latin typeface="Inter" panose="020B0502030000000004"/>
              </a:rPr>
              <a:t>Hear My Name:</a:t>
            </a:r>
            <a:r>
              <a:rPr lang="en-US" sz="2400" dirty="0">
                <a:solidFill>
                  <a:schemeClr val="tx1"/>
                </a:solidFill>
                <a:latin typeface="Inter" panose="020B0502030000000004"/>
              </a:rPr>
              <a:t>  With 'Hear My Name,' we prompt the child's name, expecting a gaze response. </a:t>
            </a:r>
            <a:endParaRPr lang="en-US" sz="2400" dirty="0">
              <a:solidFill>
                <a:schemeClr val="tx1"/>
              </a:solidFill>
              <a:latin typeface="Inter" panose="020B0502030000000004"/>
            </a:endParaRPr>
          </a:p>
          <a:p>
            <a:pPr lvl="1" indent="457200" algn="just">
              <a:lnSpc>
                <a:spcPct val="150000"/>
              </a:lnSpc>
              <a:buFont typeface="Wingdings" panose="05000000000000000000" pitchFamily="2" charset="2"/>
              <a:buNone/>
            </a:pPr>
            <a:r>
              <a:rPr lang="en-US" sz="2400" dirty="0">
                <a:solidFill>
                  <a:schemeClr val="tx1"/>
                </a:solidFill>
                <a:latin typeface="Inter" panose="020B0502030000000004"/>
              </a:rPr>
              <a:t>This not only reinforces attention skills but also adds a personal touch to the learning experience.</a:t>
            </a:r>
            <a:endParaRPr lang="en-US" sz="2400" dirty="0">
              <a:solidFill>
                <a:schemeClr val="tx1"/>
              </a:solidFill>
              <a:latin typeface="Inter" panose="020B05020300000000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3" name="Arrow: Pentagon 2"/>
          <p:cNvSpPr/>
          <p:nvPr/>
        </p:nvSpPr>
        <p:spPr>
          <a:xfrm>
            <a:off x="0" y="677731"/>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 name="TextBox 2"/>
          <p:cNvSpPr txBox="1"/>
          <p:nvPr/>
        </p:nvSpPr>
        <p:spPr>
          <a:xfrm>
            <a:off x="8550" y="864883"/>
            <a:ext cx="6000364" cy="717550"/>
          </a:xfrm>
          <a:prstGeom prst="rect">
            <a:avLst/>
          </a:prstGeom>
        </p:spPr>
        <p:txBody>
          <a:bodyPr lIns="0" tIns="0" rIns="0" bIns="0" rtlCol="0" anchor="t">
            <a:spAutoFit/>
          </a:bodyPr>
          <a:lstStyle/>
          <a:p>
            <a:pPr algn="ctr">
              <a:lnSpc>
                <a:spcPts val="5600"/>
              </a:lnSpc>
            </a:pPr>
            <a:r>
              <a:rPr lang="en-US" sz="4000" b="1" spc="799" dirty="0">
                <a:solidFill>
                  <a:schemeClr val="tx1"/>
                </a:solidFill>
                <a:latin typeface="Baskerville Display PT" panose="02030602080406020203"/>
                <a:sym typeface="+mn-ea"/>
              </a:rPr>
              <a:t>PROPOSED WORK</a:t>
            </a:r>
            <a:endParaRPr lang="en-US" sz="4000" b="1" spc="799" dirty="0">
              <a:solidFill>
                <a:schemeClr val="tx1"/>
              </a:solidFill>
              <a:latin typeface="Baskerville Display PT" panose="02030602080406020203"/>
              <a:sym typeface="+mn-ea"/>
            </a:endParaRPr>
          </a:p>
        </p:txBody>
      </p:sp>
      <p:sp>
        <p:nvSpPr>
          <p:cNvPr id="7" name="TextBox 2"/>
          <p:cNvSpPr txBox="1"/>
          <p:nvPr/>
        </p:nvSpPr>
        <p:spPr>
          <a:xfrm>
            <a:off x="1219200" y="2400300"/>
            <a:ext cx="16227425" cy="8063865"/>
          </a:xfrm>
          <a:prstGeom prst="rect">
            <a:avLst/>
          </a:prstGeom>
        </p:spPr>
        <p:txBody>
          <a:bodyPr wrap="square" lIns="0" tIns="0" rIns="0" bIns="0" rtlCol="0" anchor="t">
            <a:spAutoFit/>
          </a:bodyPr>
          <a:lstStyle/>
          <a:p>
            <a:pPr algn="just"/>
            <a:r>
              <a:rPr lang="en-US" sz="2800" b="1" dirty="0">
                <a:solidFill>
                  <a:schemeClr val="tx1"/>
                </a:solidFill>
                <a:latin typeface="Inter" panose="020B0502030000000004"/>
              </a:rPr>
              <a:t>Imitation Skills - Pose Detection</a:t>
            </a:r>
            <a:endParaRPr lang="en-US" sz="2800" b="1" dirty="0">
              <a:solidFill>
                <a:schemeClr val="tx1"/>
              </a:solidFill>
              <a:latin typeface="Inter" panose="020B0502030000000004"/>
            </a:endParaRPr>
          </a:p>
          <a:p>
            <a:pPr algn="just"/>
            <a:endParaRPr lang="en-US" sz="2800" b="1" dirty="0">
              <a:solidFill>
                <a:schemeClr val="tx1"/>
              </a:solidFill>
              <a:latin typeface="Inter" panose="020B0502030000000004"/>
            </a:endParaRPr>
          </a:p>
          <a:p>
            <a:pPr lvl="1" indent="0" algn="just">
              <a:lnSpc>
                <a:spcPct val="150000"/>
              </a:lnSpc>
              <a:buFont typeface="Wingdings" panose="05000000000000000000" pitchFamily="2" charset="2"/>
              <a:buNone/>
            </a:pPr>
            <a:r>
              <a:rPr lang="en-US" sz="2400" dirty="0">
                <a:solidFill>
                  <a:schemeClr val="tx1"/>
                </a:solidFill>
                <a:latin typeface="Inter" panose="020B0502030000000004"/>
              </a:rPr>
              <a:t>In pose detection, we help children learn by imitating different poses and gestures. This includes not just hand and leg movements but also things like facial expressions. It's like a fun way of copying and learning different actions!</a:t>
            </a:r>
            <a:endParaRPr lang="en-US" sz="2400" dirty="0">
              <a:solidFill>
                <a:schemeClr val="tx1"/>
              </a:solidFill>
              <a:latin typeface="Inter" panose="020B0502030000000004"/>
            </a:endParaRPr>
          </a:p>
          <a:p>
            <a:pPr lvl="1" indent="0" algn="just">
              <a:lnSpc>
                <a:spcPct val="150000"/>
              </a:lnSpc>
              <a:buFont typeface="Wingdings" panose="05000000000000000000" pitchFamily="2" charset="2"/>
              <a:buNone/>
            </a:pP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r>
              <a:rPr lang="en-US" sz="2400" b="1" dirty="0">
                <a:solidFill>
                  <a:schemeClr val="tx1"/>
                </a:solidFill>
                <a:latin typeface="Inter" panose="020B0502030000000004"/>
              </a:rPr>
              <a:t>Imitate with Hands and Legs:</a:t>
            </a:r>
            <a:r>
              <a:rPr lang="en-US" sz="2400" dirty="0">
                <a:solidFill>
                  <a:schemeClr val="tx1"/>
                </a:solidFill>
                <a:latin typeface="Inter" panose="020B0502030000000004"/>
              </a:rPr>
              <a:t> Children can now imitate various hand and leg poses, promoting both motor skills and coordination.</a:t>
            </a: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r>
              <a:rPr lang="en-US" sz="2400" b="1" dirty="0">
                <a:solidFill>
                  <a:schemeClr val="tx1"/>
                </a:solidFill>
                <a:latin typeface="Inter" panose="020B0502030000000004"/>
              </a:rPr>
              <a:t>Imitate with Fingers: </a:t>
            </a:r>
            <a:r>
              <a:rPr lang="en-US" sz="2400" dirty="0">
                <a:solidFill>
                  <a:schemeClr val="tx1"/>
                </a:solidFill>
                <a:latin typeface="Inter" panose="020B0502030000000004"/>
              </a:rPr>
              <a:t>Fine motor skills take center stage as children imitate specific finger movements, fostering dexterity and precision.</a:t>
            </a: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r>
              <a:rPr lang="en-US" sz="2400" b="1" dirty="0">
                <a:solidFill>
                  <a:schemeClr val="tx1"/>
                </a:solidFill>
                <a:latin typeface="Inter" panose="020B0502030000000004"/>
              </a:rPr>
              <a:t>Imitate with Mouth:</a:t>
            </a:r>
            <a:r>
              <a:rPr lang="en-US" sz="2400" dirty="0">
                <a:solidFill>
                  <a:schemeClr val="tx1"/>
                </a:solidFill>
                <a:latin typeface="Inter" panose="020B0502030000000004"/>
              </a:rPr>
              <a:t> Our technology extends to imitating mouth movements, enhancing a broader range of motor skills.</a:t>
            </a: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3" name="Arrow: Pentagon 2"/>
          <p:cNvSpPr/>
          <p:nvPr/>
        </p:nvSpPr>
        <p:spPr>
          <a:xfrm>
            <a:off x="0" y="677731"/>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 name="TextBox 2"/>
          <p:cNvSpPr txBox="1"/>
          <p:nvPr/>
        </p:nvSpPr>
        <p:spPr>
          <a:xfrm>
            <a:off x="8550" y="864883"/>
            <a:ext cx="6000364" cy="717550"/>
          </a:xfrm>
          <a:prstGeom prst="rect">
            <a:avLst/>
          </a:prstGeom>
        </p:spPr>
        <p:txBody>
          <a:bodyPr lIns="0" tIns="0" rIns="0" bIns="0" rtlCol="0" anchor="t">
            <a:spAutoFit/>
          </a:bodyPr>
          <a:lstStyle/>
          <a:p>
            <a:pPr algn="ctr">
              <a:lnSpc>
                <a:spcPts val="5600"/>
              </a:lnSpc>
            </a:pPr>
            <a:r>
              <a:rPr lang="en-US" sz="4000" b="1" spc="799" dirty="0">
                <a:solidFill>
                  <a:schemeClr val="tx1"/>
                </a:solidFill>
                <a:latin typeface="Baskerville Display PT" panose="02030602080406020203"/>
                <a:sym typeface="+mn-ea"/>
              </a:rPr>
              <a:t>PROPOSED WORK</a:t>
            </a:r>
            <a:endParaRPr lang="en-US" sz="4000" b="1" spc="799" dirty="0">
              <a:solidFill>
                <a:schemeClr val="tx1"/>
              </a:solidFill>
              <a:latin typeface="Baskerville Display PT" panose="02030602080406020203"/>
              <a:sym typeface="+mn-ea"/>
            </a:endParaRPr>
          </a:p>
        </p:txBody>
      </p:sp>
      <p:sp>
        <p:nvSpPr>
          <p:cNvPr id="7" name="TextBox 2"/>
          <p:cNvSpPr txBox="1"/>
          <p:nvPr/>
        </p:nvSpPr>
        <p:spPr>
          <a:xfrm>
            <a:off x="1447800" y="2552700"/>
            <a:ext cx="14173200" cy="3631565"/>
          </a:xfrm>
          <a:prstGeom prst="rect">
            <a:avLst/>
          </a:prstGeom>
        </p:spPr>
        <p:txBody>
          <a:bodyPr wrap="square" lIns="0" tIns="0" rIns="0" bIns="0" rtlCol="0" anchor="t">
            <a:spAutoFit/>
          </a:bodyPr>
          <a:lstStyle/>
          <a:p>
            <a:pPr algn="just"/>
            <a:r>
              <a:rPr lang="en-US" sz="2800" b="1" dirty="0">
                <a:solidFill>
                  <a:schemeClr val="tx1"/>
                </a:solidFill>
                <a:latin typeface="Inter" panose="020B0502030000000004"/>
              </a:rPr>
              <a:t>Imitation Skills - Pose Detection</a:t>
            </a:r>
            <a:endParaRPr lang="en-US" sz="2800" b="1" dirty="0">
              <a:solidFill>
                <a:schemeClr val="tx1"/>
              </a:solidFill>
              <a:latin typeface="Inter" panose="020B0502030000000004"/>
            </a:endParaRPr>
          </a:p>
          <a:p>
            <a:pPr algn="just"/>
            <a:endParaRPr lang="en-US" sz="2800" b="1" dirty="0">
              <a:solidFill>
                <a:schemeClr val="tx1"/>
              </a:solidFill>
              <a:latin typeface="Inter" panose="020B0502030000000004"/>
            </a:endParaRPr>
          </a:p>
          <a:p>
            <a:pPr lvl="1" indent="0" algn="just">
              <a:lnSpc>
                <a:spcPct val="150000"/>
              </a:lnSpc>
              <a:buFont typeface="Wingdings" panose="05000000000000000000" pitchFamily="2" charset="2"/>
              <a:buNone/>
            </a:pPr>
            <a:r>
              <a:rPr lang="en-US" sz="2400" b="1" dirty="0">
                <a:solidFill>
                  <a:schemeClr val="tx1"/>
                </a:solidFill>
                <a:latin typeface="Inter" panose="020B0502030000000004"/>
              </a:rPr>
              <a:t>Sequence Pose: </a:t>
            </a:r>
            <a:r>
              <a:rPr lang="en-US" sz="2400" dirty="0">
                <a:solidFill>
                  <a:schemeClr val="tx1"/>
                </a:solidFill>
                <a:latin typeface="Inter" panose="020B0502030000000004"/>
              </a:rPr>
              <a:t>Introducing sequence poses, we encourage a series of movements, providing a more comprehensive approach to skill development.</a:t>
            </a:r>
            <a:endParaRPr lang="en-US" sz="2400" dirty="0">
              <a:solidFill>
                <a:schemeClr val="tx1"/>
              </a:solidFill>
              <a:latin typeface="Inter" panose="020B0502030000000004"/>
            </a:endParaRPr>
          </a:p>
          <a:p>
            <a:pPr lvl="1" indent="0" algn="just">
              <a:lnSpc>
                <a:spcPct val="150000"/>
              </a:lnSpc>
              <a:buFont typeface="Wingdings" panose="05000000000000000000" pitchFamily="2" charset="2"/>
              <a:buNone/>
            </a:pPr>
            <a:endParaRPr lang="en-US" sz="2400" dirty="0">
              <a:solidFill>
                <a:schemeClr val="tx1"/>
              </a:solidFill>
              <a:latin typeface="Inter" panose="020B0502030000000004"/>
            </a:endParaRPr>
          </a:p>
          <a:p>
            <a:pPr lvl="1" indent="0" algn="just">
              <a:lnSpc>
                <a:spcPct val="150000"/>
              </a:lnSpc>
              <a:buFont typeface="Wingdings" panose="05000000000000000000" pitchFamily="2" charset="2"/>
              <a:buNone/>
            </a:pPr>
            <a:r>
              <a:rPr lang="en-US" sz="2400" b="1" dirty="0">
                <a:solidFill>
                  <a:schemeClr val="tx1"/>
                </a:solidFill>
                <a:latin typeface="Inter" panose="020B0502030000000004"/>
              </a:rPr>
              <a:t>Motion Pose: </a:t>
            </a:r>
            <a:r>
              <a:rPr lang="en-US" sz="2400" dirty="0">
                <a:solidFill>
                  <a:schemeClr val="tx1"/>
                </a:solidFill>
                <a:latin typeface="Inter" panose="020B0502030000000004"/>
              </a:rPr>
              <a:t>Dynamic and engaging, our motion pose feature encourages imitation of fluid movements, ensuring a holistic learning experience.</a:t>
            </a:r>
            <a:endParaRPr lang="en-US" sz="2400" dirty="0">
              <a:solidFill>
                <a:schemeClr val="tx1"/>
              </a:solidFill>
              <a:latin typeface="Inter" panose="020B05020300000000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3" name="Arrow: Pentagon 2"/>
          <p:cNvSpPr/>
          <p:nvPr/>
        </p:nvSpPr>
        <p:spPr>
          <a:xfrm>
            <a:off x="0" y="677731"/>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 name="TextBox 2"/>
          <p:cNvSpPr txBox="1"/>
          <p:nvPr/>
        </p:nvSpPr>
        <p:spPr>
          <a:xfrm>
            <a:off x="8550" y="864883"/>
            <a:ext cx="6000364" cy="717550"/>
          </a:xfrm>
          <a:prstGeom prst="rect">
            <a:avLst/>
          </a:prstGeom>
        </p:spPr>
        <p:txBody>
          <a:bodyPr lIns="0" tIns="0" rIns="0" bIns="0" rtlCol="0" anchor="t">
            <a:spAutoFit/>
          </a:bodyPr>
          <a:lstStyle/>
          <a:p>
            <a:pPr algn="ctr">
              <a:lnSpc>
                <a:spcPts val="5600"/>
              </a:lnSpc>
            </a:pPr>
            <a:r>
              <a:rPr lang="en-US" sz="4000" b="1" spc="799" dirty="0">
                <a:solidFill>
                  <a:schemeClr val="tx1"/>
                </a:solidFill>
                <a:latin typeface="Baskerville Display PT" panose="02030602080406020203"/>
                <a:sym typeface="+mn-ea"/>
              </a:rPr>
              <a:t>PROPOSED WORK</a:t>
            </a:r>
            <a:endParaRPr lang="en-US" sz="4000" b="1" spc="799" dirty="0">
              <a:solidFill>
                <a:schemeClr val="tx1"/>
              </a:solidFill>
              <a:latin typeface="Baskerville Display PT" panose="02030602080406020203"/>
              <a:sym typeface="+mn-ea"/>
            </a:endParaRPr>
          </a:p>
        </p:txBody>
      </p:sp>
      <p:sp>
        <p:nvSpPr>
          <p:cNvPr id="7" name="TextBox 2"/>
          <p:cNvSpPr txBox="1"/>
          <p:nvPr/>
        </p:nvSpPr>
        <p:spPr>
          <a:xfrm>
            <a:off x="1447800" y="2552700"/>
            <a:ext cx="14173200" cy="4554855"/>
          </a:xfrm>
          <a:prstGeom prst="rect">
            <a:avLst/>
          </a:prstGeom>
        </p:spPr>
        <p:txBody>
          <a:bodyPr wrap="square" lIns="0" tIns="0" rIns="0" bIns="0" rtlCol="0" anchor="t">
            <a:spAutoFit/>
          </a:bodyPr>
          <a:lstStyle/>
          <a:p>
            <a:pPr algn="just"/>
            <a:r>
              <a:rPr lang="en-US" sz="2800" b="1" dirty="0">
                <a:solidFill>
                  <a:schemeClr val="tx1"/>
                </a:solidFill>
                <a:latin typeface="Inter" panose="020B0502030000000004"/>
              </a:rPr>
              <a:t>Imitation Skills - Chatbot</a:t>
            </a:r>
            <a:endParaRPr lang="en-US" sz="2800" b="1" dirty="0">
              <a:solidFill>
                <a:schemeClr val="tx1"/>
              </a:solidFill>
              <a:latin typeface="Inter" panose="020B0502030000000004"/>
            </a:endParaRPr>
          </a:p>
          <a:p>
            <a:pPr algn="just"/>
            <a:endParaRPr lang="en-US" sz="2800" b="1" dirty="0">
              <a:solidFill>
                <a:schemeClr val="tx1"/>
              </a:solidFill>
              <a:latin typeface="Inter" panose="020B0502030000000004"/>
            </a:endParaRPr>
          </a:p>
          <a:p>
            <a:pPr indent="457200" algn="just"/>
            <a:r>
              <a:rPr lang="en-US" sz="2400" dirty="0">
                <a:solidFill>
                  <a:schemeClr val="tx1"/>
                </a:solidFill>
                <a:latin typeface="Inter" panose="020B0502030000000004"/>
              </a:rPr>
              <a:t>"In the realm of voice detection within our chatbot, we've introduced:"</a:t>
            </a: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r>
              <a:rPr lang="en-US" sz="2400" b="1" dirty="0">
                <a:solidFill>
                  <a:schemeClr val="tx1"/>
                </a:solidFill>
                <a:latin typeface="Inter" panose="020B0502030000000004"/>
              </a:rPr>
              <a:t>AI-Chatbot:</a:t>
            </a:r>
            <a:r>
              <a:rPr lang="en-US" sz="2400" dirty="0">
                <a:solidFill>
                  <a:schemeClr val="tx1"/>
                </a:solidFill>
                <a:latin typeface="Inter" panose="020B0502030000000004"/>
              </a:rPr>
              <a:t> "Our AI-powered chatbot creates a supportive and interactive environment, facilitating communication and engagement."</a:t>
            </a: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800100" lvl="1" indent="-342900" algn="just">
              <a:lnSpc>
                <a:spcPct val="150000"/>
              </a:lnSpc>
              <a:buFont typeface="Wingdings" panose="05000000000000000000" pitchFamily="2" charset="2"/>
              <a:buChar char="q"/>
            </a:pPr>
            <a:r>
              <a:rPr lang="en-US" sz="2400" b="1" dirty="0">
                <a:solidFill>
                  <a:schemeClr val="tx1"/>
                </a:solidFill>
                <a:latin typeface="Inter" panose="020B0502030000000004"/>
              </a:rPr>
              <a:t>Chatbot Prompt</a:t>
            </a:r>
            <a:r>
              <a:rPr lang="en-US" sz="2400" dirty="0">
                <a:solidFill>
                  <a:schemeClr val="tx1"/>
                </a:solidFill>
                <a:latin typeface="Inter" panose="020B0502030000000004"/>
              </a:rPr>
              <a:t> - Respond To Name: By prompting the child's name, we expect a vocal response, enhancing voice detection interactions and making the experience more personal.</a:t>
            </a:r>
            <a:endParaRPr lang="en-US" sz="2400" dirty="0">
              <a:solidFill>
                <a:schemeClr val="tx1"/>
              </a:solidFill>
              <a:latin typeface="Inter" panose="020B05020300000000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Freeform 2"/>
          <p:cNvSpPr/>
          <p:nvPr/>
        </p:nvSpPr>
        <p:spPr>
          <a:xfrm>
            <a:off x="8549944" y="0"/>
            <a:ext cx="9738056" cy="7905467"/>
          </a:xfrm>
          <a:custGeom>
            <a:avLst/>
            <a:gdLst/>
            <a:ahLst/>
            <a:cxnLst/>
            <a:rect l="l" t="t" r="r" b="b"/>
            <a:pathLst>
              <a:path w="9738056" h="7905467">
                <a:moveTo>
                  <a:pt x="0" y="0"/>
                </a:moveTo>
                <a:lnTo>
                  <a:pt x="9738056" y="0"/>
                </a:lnTo>
                <a:lnTo>
                  <a:pt x="9738056" y="7905467"/>
                </a:lnTo>
                <a:lnTo>
                  <a:pt x="0" y="7905467"/>
                </a:lnTo>
                <a:lnTo>
                  <a:pt x="0" y="0"/>
                </a:lnTo>
                <a:close/>
              </a:path>
            </a:pathLst>
          </a:custGeom>
          <a:blipFill>
            <a:blip r:embed="rId1">
              <a:alphaModFix amt="35000"/>
            </a:blip>
            <a:stretch>
              <a:fillRect t="-63247" r="-22089"/>
            </a:stretch>
          </a:blipFill>
        </p:spPr>
      </p:sp>
      <p:sp>
        <p:nvSpPr>
          <p:cNvPr id="4" name="Freeform 3"/>
          <p:cNvSpPr/>
          <p:nvPr/>
        </p:nvSpPr>
        <p:spPr>
          <a:xfrm>
            <a:off x="-3727" y="4529035"/>
            <a:ext cx="6252127" cy="5757965"/>
          </a:xfrm>
          <a:custGeom>
            <a:avLst/>
            <a:gdLst/>
            <a:ahLst/>
            <a:cxnLst/>
            <a:rect l="l" t="t" r="r" b="b"/>
            <a:pathLst>
              <a:path w="6252127" h="5757965">
                <a:moveTo>
                  <a:pt x="0" y="0"/>
                </a:moveTo>
                <a:lnTo>
                  <a:pt x="6252127" y="0"/>
                </a:lnTo>
                <a:lnTo>
                  <a:pt x="6252127" y="5757965"/>
                </a:lnTo>
                <a:lnTo>
                  <a:pt x="0" y="5757965"/>
                </a:lnTo>
                <a:lnTo>
                  <a:pt x="0" y="0"/>
                </a:lnTo>
                <a:close/>
              </a:path>
            </a:pathLst>
          </a:custGeom>
          <a:blipFill>
            <a:blip r:embed="rId2">
              <a:alphaModFix amt="35000"/>
            </a:blip>
            <a:stretch>
              <a:fillRect l="-38255" b="-49745"/>
            </a:stretch>
          </a:blipFill>
        </p:spPr>
      </p:sp>
      <p:grpSp>
        <p:nvGrpSpPr>
          <p:cNvPr id="6" name="Group 2"/>
          <p:cNvGrpSpPr/>
          <p:nvPr/>
        </p:nvGrpSpPr>
        <p:grpSpPr>
          <a:xfrm>
            <a:off x="1752600" y="1014185"/>
            <a:ext cx="14554200" cy="8229600"/>
            <a:chOff x="0" y="0"/>
            <a:chExt cx="3001758" cy="2167467"/>
          </a:xfrm>
          <a:effectLst>
            <a:outerShdw blurRad="50800" dist="38100" dir="2700000" algn="tl" rotWithShape="0">
              <a:prstClr val="black">
                <a:alpha val="40000"/>
              </a:prstClr>
            </a:outerShdw>
          </a:effectLst>
        </p:grpSpPr>
        <p:sp>
          <p:nvSpPr>
            <p:cNvPr id="7" name="Freeform 3"/>
            <p:cNvSpPr/>
            <p:nvPr/>
          </p:nvSpPr>
          <p:spPr>
            <a:xfrm>
              <a:off x="0" y="0"/>
              <a:ext cx="3001757" cy="2167467"/>
            </a:xfrm>
            <a:custGeom>
              <a:avLst/>
              <a:gdLst/>
              <a:ahLst/>
              <a:cxnLst/>
              <a:rect l="l" t="t" r="r" b="b"/>
              <a:pathLst>
                <a:path w="3001757" h="2167467">
                  <a:moveTo>
                    <a:pt x="0" y="0"/>
                  </a:moveTo>
                  <a:lnTo>
                    <a:pt x="3001757" y="0"/>
                  </a:lnTo>
                  <a:lnTo>
                    <a:pt x="3001757" y="2167467"/>
                  </a:lnTo>
                  <a:lnTo>
                    <a:pt x="0" y="2167467"/>
                  </a:lnTo>
                  <a:close/>
                </a:path>
              </a:pathLst>
            </a:custGeom>
            <a:solidFill>
              <a:srgbClr val="F1EDE9"/>
            </a:solidFill>
          </p:spPr>
        </p:sp>
        <p:sp>
          <p:nvSpPr>
            <p:cNvPr id="8" name="TextBox 4"/>
            <p:cNvSpPr txBox="1"/>
            <p:nvPr/>
          </p:nvSpPr>
          <p:spPr>
            <a:xfrm>
              <a:off x="0" y="-47625"/>
              <a:ext cx="812800" cy="860425"/>
            </a:xfrm>
            <a:prstGeom prst="rect">
              <a:avLst/>
            </a:prstGeom>
          </p:spPr>
          <p:txBody>
            <a:bodyPr lIns="50800" tIns="50800" rIns="50800" bIns="50800" rtlCol="0" anchor="ctr"/>
            <a:lstStyle/>
            <a:p>
              <a:pPr algn="ctr">
                <a:lnSpc>
                  <a:spcPts val="2800"/>
                </a:lnSpc>
              </a:pPr>
              <a:endParaRPr>
                <a:solidFill>
                  <a:schemeClr val="tx1"/>
                </a:solidFill>
              </a:endParaRPr>
            </a:p>
          </p:txBody>
        </p:sp>
      </p:grpSp>
      <p:sp>
        <p:nvSpPr>
          <p:cNvPr id="3" name="TextBox 3"/>
          <p:cNvSpPr txBox="1"/>
          <p:nvPr/>
        </p:nvSpPr>
        <p:spPr>
          <a:xfrm>
            <a:off x="5548630" y="4838700"/>
            <a:ext cx="6962140" cy="717550"/>
          </a:xfrm>
          <a:prstGeom prst="rect">
            <a:avLst/>
          </a:prstGeom>
        </p:spPr>
        <p:txBody>
          <a:bodyPr wrap="square" lIns="0" tIns="0" rIns="0" bIns="0" rtlCol="0" anchor="t">
            <a:spAutoFit/>
          </a:bodyPr>
          <a:lstStyle/>
          <a:p>
            <a:pPr algn="ctr">
              <a:lnSpc>
                <a:spcPts val="5600"/>
              </a:lnSpc>
            </a:pPr>
            <a:r>
              <a:rPr lang="en-US" sz="4400" b="1" spc="600" dirty="0">
                <a:solidFill>
                  <a:schemeClr val="tx1"/>
                </a:solidFill>
                <a:latin typeface="Baskerville Display PT" panose="02030602080406020203"/>
              </a:rPr>
              <a:t>THANKYOU</a:t>
            </a:r>
            <a:endParaRPr lang="en-US" sz="4400" b="1" spc="600" dirty="0">
              <a:solidFill>
                <a:schemeClr val="tx1"/>
              </a:solidFill>
              <a:latin typeface="Baskerville Display PT" panose="02030602080406020203"/>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Freeform 3"/>
          <p:cNvSpPr/>
          <p:nvPr/>
        </p:nvSpPr>
        <p:spPr>
          <a:xfrm>
            <a:off x="-3727" y="4529035"/>
            <a:ext cx="6252127" cy="5757965"/>
          </a:xfrm>
          <a:custGeom>
            <a:avLst/>
            <a:gdLst/>
            <a:ahLst/>
            <a:cxnLst/>
            <a:rect l="l" t="t" r="r" b="b"/>
            <a:pathLst>
              <a:path w="6252127" h="5757965">
                <a:moveTo>
                  <a:pt x="0" y="0"/>
                </a:moveTo>
                <a:lnTo>
                  <a:pt x="6252127" y="0"/>
                </a:lnTo>
                <a:lnTo>
                  <a:pt x="6252127" y="5757965"/>
                </a:lnTo>
                <a:lnTo>
                  <a:pt x="0" y="5757965"/>
                </a:lnTo>
                <a:lnTo>
                  <a:pt x="0" y="0"/>
                </a:lnTo>
                <a:close/>
              </a:path>
            </a:pathLst>
          </a:custGeom>
          <a:blipFill>
            <a:blip r:embed="rId1">
              <a:alphaModFix amt="35000"/>
            </a:blip>
            <a:stretch>
              <a:fillRect l="-38255" b="-49745"/>
            </a:stretch>
          </a:blipFill>
        </p:spPr>
        <p:txBody>
          <a:bodyPr/>
          <a:lstStyle/>
          <a:p>
            <a:endParaRPr lang="en-IN" dirty="0">
              <a:solidFill>
                <a:schemeClr val="tx1"/>
              </a:solidFill>
            </a:endParaRPr>
          </a:p>
        </p:txBody>
      </p:sp>
      <p:sp>
        <p:nvSpPr>
          <p:cNvPr id="2" name="TextBox 2"/>
          <p:cNvSpPr txBox="1"/>
          <p:nvPr/>
        </p:nvSpPr>
        <p:spPr>
          <a:xfrm>
            <a:off x="2982366" y="3814884"/>
            <a:ext cx="4028034" cy="377860"/>
          </a:xfrm>
          <a:prstGeom prst="rect">
            <a:avLst/>
          </a:prstGeom>
        </p:spPr>
        <p:txBody>
          <a:bodyPr wrap="square" lIns="0" tIns="0" rIns="0" bIns="0" rtlCol="0" anchor="t">
            <a:spAutoFit/>
          </a:bodyPr>
          <a:lstStyle/>
          <a:p>
            <a:pPr>
              <a:lnSpc>
                <a:spcPts val="2800"/>
              </a:lnSpc>
            </a:pPr>
            <a:r>
              <a:rPr lang="en-US" sz="3600" dirty="0">
                <a:solidFill>
                  <a:schemeClr val="tx1"/>
                </a:solidFill>
                <a:latin typeface="Inter" panose="020B0502030000000004"/>
              </a:rPr>
              <a:t>Abstract</a:t>
            </a:r>
            <a:endParaRPr lang="en-US" sz="3600" dirty="0">
              <a:solidFill>
                <a:schemeClr val="tx1"/>
              </a:solidFill>
              <a:latin typeface="Inter" panose="020B0502030000000004"/>
            </a:endParaRPr>
          </a:p>
        </p:txBody>
      </p:sp>
      <p:sp>
        <p:nvSpPr>
          <p:cNvPr id="3" name="TextBox 3"/>
          <p:cNvSpPr txBox="1"/>
          <p:nvPr/>
        </p:nvSpPr>
        <p:spPr>
          <a:xfrm>
            <a:off x="1646482" y="3492605"/>
            <a:ext cx="1135110" cy="929037"/>
          </a:xfrm>
          <a:prstGeom prst="rect">
            <a:avLst/>
          </a:prstGeom>
        </p:spPr>
        <p:txBody>
          <a:bodyPr lIns="0" tIns="0" rIns="0" bIns="0" rtlCol="0" anchor="t">
            <a:spAutoFit/>
          </a:bodyPr>
          <a:lstStyle/>
          <a:p>
            <a:pPr algn="ctr">
              <a:lnSpc>
                <a:spcPts val="7595"/>
              </a:lnSpc>
            </a:pPr>
            <a:r>
              <a:rPr lang="en-US" sz="5425">
                <a:solidFill>
                  <a:schemeClr val="tx1">
                    <a:alpha val="19608"/>
                  </a:schemeClr>
                </a:solidFill>
                <a:latin typeface="Inter" panose="020B0502030000000004"/>
              </a:rPr>
              <a:t>01</a:t>
            </a:r>
            <a:endParaRPr lang="en-US" sz="5425">
              <a:solidFill>
                <a:schemeClr val="tx1">
                  <a:alpha val="19608"/>
                </a:schemeClr>
              </a:solidFill>
              <a:latin typeface="Inter" panose="020B0502030000000004"/>
            </a:endParaRPr>
          </a:p>
        </p:txBody>
      </p:sp>
      <p:sp>
        <p:nvSpPr>
          <p:cNvPr id="4" name="TextBox 4"/>
          <p:cNvSpPr txBox="1"/>
          <p:nvPr/>
        </p:nvSpPr>
        <p:spPr>
          <a:xfrm>
            <a:off x="2982366" y="5015785"/>
            <a:ext cx="5827114" cy="389915"/>
          </a:xfrm>
          <a:prstGeom prst="rect">
            <a:avLst/>
          </a:prstGeom>
        </p:spPr>
        <p:txBody>
          <a:bodyPr lIns="0" tIns="0" rIns="0" bIns="0" rtlCol="0" anchor="t">
            <a:spAutoFit/>
          </a:bodyPr>
          <a:lstStyle/>
          <a:p>
            <a:pPr>
              <a:lnSpc>
                <a:spcPts val="2800"/>
              </a:lnSpc>
            </a:pPr>
            <a:r>
              <a:rPr lang="en-US" sz="3600" dirty="0">
                <a:solidFill>
                  <a:schemeClr val="tx1"/>
                </a:solidFill>
                <a:latin typeface="Inter" panose="020B0502030000000004"/>
              </a:rPr>
              <a:t>Introduction</a:t>
            </a:r>
            <a:endParaRPr lang="en-US" sz="3600" dirty="0">
              <a:solidFill>
                <a:schemeClr val="tx1"/>
              </a:solidFill>
              <a:latin typeface="Inter" panose="020B0502030000000004"/>
            </a:endParaRPr>
          </a:p>
        </p:txBody>
      </p:sp>
      <p:sp>
        <p:nvSpPr>
          <p:cNvPr id="5" name="TextBox 5"/>
          <p:cNvSpPr txBox="1"/>
          <p:nvPr/>
        </p:nvSpPr>
        <p:spPr>
          <a:xfrm>
            <a:off x="1646482" y="4702537"/>
            <a:ext cx="1135110" cy="929037"/>
          </a:xfrm>
          <a:prstGeom prst="rect">
            <a:avLst/>
          </a:prstGeom>
        </p:spPr>
        <p:txBody>
          <a:bodyPr lIns="0" tIns="0" rIns="0" bIns="0" rtlCol="0" anchor="t">
            <a:spAutoFit/>
          </a:bodyPr>
          <a:lstStyle/>
          <a:p>
            <a:pPr algn="ctr">
              <a:lnSpc>
                <a:spcPts val="7595"/>
              </a:lnSpc>
            </a:pPr>
            <a:r>
              <a:rPr lang="en-US" sz="5425">
                <a:solidFill>
                  <a:schemeClr val="tx1">
                    <a:alpha val="19608"/>
                  </a:schemeClr>
                </a:solidFill>
                <a:latin typeface="Inter" panose="020B0502030000000004"/>
              </a:rPr>
              <a:t>02</a:t>
            </a:r>
            <a:endParaRPr lang="en-US" sz="5425">
              <a:solidFill>
                <a:schemeClr val="tx1">
                  <a:alpha val="19608"/>
                </a:schemeClr>
              </a:solidFill>
              <a:latin typeface="Inter" panose="020B0502030000000004"/>
            </a:endParaRPr>
          </a:p>
        </p:txBody>
      </p:sp>
      <p:sp>
        <p:nvSpPr>
          <p:cNvPr id="6" name="TextBox 6"/>
          <p:cNvSpPr txBox="1"/>
          <p:nvPr/>
        </p:nvSpPr>
        <p:spPr>
          <a:xfrm>
            <a:off x="2982366" y="6246574"/>
            <a:ext cx="5827114" cy="389915"/>
          </a:xfrm>
          <a:prstGeom prst="rect">
            <a:avLst/>
          </a:prstGeom>
        </p:spPr>
        <p:txBody>
          <a:bodyPr lIns="0" tIns="0" rIns="0" bIns="0" rtlCol="0" anchor="t">
            <a:spAutoFit/>
          </a:bodyPr>
          <a:lstStyle/>
          <a:p>
            <a:pPr>
              <a:lnSpc>
                <a:spcPts val="2800"/>
              </a:lnSpc>
            </a:pPr>
            <a:r>
              <a:rPr lang="en-US" sz="3600" dirty="0">
                <a:solidFill>
                  <a:schemeClr val="tx1"/>
                </a:solidFill>
                <a:latin typeface="Inter" panose="020B0502030000000004"/>
              </a:rPr>
              <a:t>Related Works</a:t>
            </a:r>
            <a:endParaRPr lang="en-US" sz="3600" dirty="0">
              <a:solidFill>
                <a:schemeClr val="tx1"/>
              </a:solidFill>
              <a:latin typeface="Inter" panose="020B0502030000000004"/>
            </a:endParaRPr>
          </a:p>
        </p:txBody>
      </p:sp>
      <p:sp>
        <p:nvSpPr>
          <p:cNvPr id="7" name="TextBox 7"/>
          <p:cNvSpPr txBox="1"/>
          <p:nvPr/>
        </p:nvSpPr>
        <p:spPr>
          <a:xfrm>
            <a:off x="1646482" y="5915387"/>
            <a:ext cx="1135110" cy="929037"/>
          </a:xfrm>
          <a:prstGeom prst="rect">
            <a:avLst/>
          </a:prstGeom>
        </p:spPr>
        <p:txBody>
          <a:bodyPr lIns="0" tIns="0" rIns="0" bIns="0" rtlCol="0" anchor="t">
            <a:spAutoFit/>
          </a:bodyPr>
          <a:lstStyle/>
          <a:p>
            <a:pPr algn="ctr">
              <a:lnSpc>
                <a:spcPts val="7595"/>
              </a:lnSpc>
            </a:pPr>
            <a:r>
              <a:rPr lang="en-US" sz="5425">
                <a:solidFill>
                  <a:schemeClr val="tx1">
                    <a:alpha val="19608"/>
                  </a:schemeClr>
                </a:solidFill>
                <a:latin typeface="Inter" panose="020B0502030000000004"/>
              </a:rPr>
              <a:t>03</a:t>
            </a:r>
            <a:endParaRPr lang="en-US" sz="5425">
              <a:solidFill>
                <a:schemeClr val="tx1">
                  <a:alpha val="19608"/>
                </a:schemeClr>
              </a:solidFill>
              <a:latin typeface="Inter" panose="020B0502030000000004"/>
            </a:endParaRPr>
          </a:p>
        </p:txBody>
      </p:sp>
      <p:sp>
        <p:nvSpPr>
          <p:cNvPr id="8" name="TextBox 8"/>
          <p:cNvSpPr txBox="1"/>
          <p:nvPr/>
        </p:nvSpPr>
        <p:spPr>
          <a:xfrm>
            <a:off x="2982366" y="7426587"/>
            <a:ext cx="5827114" cy="377860"/>
          </a:xfrm>
          <a:prstGeom prst="rect">
            <a:avLst/>
          </a:prstGeom>
        </p:spPr>
        <p:txBody>
          <a:bodyPr lIns="0" tIns="0" rIns="0" bIns="0" rtlCol="0" anchor="t">
            <a:spAutoFit/>
          </a:bodyPr>
          <a:lstStyle/>
          <a:p>
            <a:pPr>
              <a:lnSpc>
                <a:spcPts val="2800"/>
              </a:lnSpc>
            </a:pPr>
            <a:r>
              <a:rPr lang="en-US" sz="3600" dirty="0">
                <a:solidFill>
                  <a:schemeClr val="tx1"/>
                </a:solidFill>
                <a:latin typeface="Inter" panose="020B0502030000000004"/>
              </a:rPr>
              <a:t>Proposed Method</a:t>
            </a:r>
            <a:endParaRPr lang="en-US" sz="3600" dirty="0">
              <a:solidFill>
                <a:schemeClr val="tx1"/>
              </a:solidFill>
              <a:latin typeface="Inter" panose="020B0502030000000004"/>
            </a:endParaRPr>
          </a:p>
        </p:txBody>
      </p:sp>
      <p:sp>
        <p:nvSpPr>
          <p:cNvPr id="9" name="TextBox 9"/>
          <p:cNvSpPr txBox="1"/>
          <p:nvPr/>
        </p:nvSpPr>
        <p:spPr>
          <a:xfrm>
            <a:off x="1646482" y="7128237"/>
            <a:ext cx="1135110" cy="929037"/>
          </a:xfrm>
          <a:prstGeom prst="rect">
            <a:avLst/>
          </a:prstGeom>
        </p:spPr>
        <p:txBody>
          <a:bodyPr lIns="0" tIns="0" rIns="0" bIns="0" rtlCol="0" anchor="t">
            <a:spAutoFit/>
          </a:bodyPr>
          <a:lstStyle/>
          <a:p>
            <a:pPr algn="ctr">
              <a:lnSpc>
                <a:spcPts val="7595"/>
              </a:lnSpc>
            </a:pPr>
            <a:r>
              <a:rPr lang="en-US" sz="5425">
                <a:solidFill>
                  <a:schemeClr val="tx1">
                    <a:alpha val="19608"/>
                  </a:schemeClr>
                </a:solidFill>
                <a:latin typeface="Inter" panose="020B0502030000000004"/>
              </a:rPr>
              <a:t>04</a:t>
            </a:r>
            <a:endParaRPr lang="en-US" sz="5425">
              <a:solidFill>
                <a:schemeClr val="tx1">
                  <a:alpha val="19608"/>
                </a:schemeClr>
              </a:solidFill>
              <a:latin typeface="Inter" panose="020B0502030000000004"/>
            </a:endParaRPr>
          </a:p>
        </p:txBody>
      </p:sp>
      <p:sp>
        <p:nvSpPr>
          <p:cNvPr id="10" name="TextBox 10"/>
          <p:cNvSpPr txBox="1"/>
          <p:nvPr/>
        </p:nvSpPr>
        <p:spPr>
          <a:xfrm>
            <a:off x="4187474" y="1559801"/>
            <a:ext cx="9244012" cy="718145"/>
          </a:xfrm>
          <a:prstGeom prst="rect">
            <a:avLst/>
          </a:prstGeom>
        </p:spPr>
        <p:txBody>
          <a:bodyPr lIns="0" tIns="0" rIns="0" bIns="0" rtlCol="0" anchor="t">
            <a:spAutoFit/>
          </a:bodyPr>
          <a:lstStyle/>
          <a:p>
            <a:pPr algn="ctr">
              <a:lnSpc>
                <a:spcPts val="5600"/>
              </a:lnSpc>
            </a:pPr>
            <a:r>
              <a:rPr lang="en-US" sz="4400" b="1" spc="799" dirty="0">
                <a:solidFill>
                  <a:schemeClr val="tx1"/>
                </a:solidFill>
                <a:latin typeface="Baskerville Display PT" panose="02030602080406020203"/>
              </a:rPr>
              <a:t>TABLE OF CONTENTS</a:t>
            </a:r>
            <a:endParaRPr lang="en-US" sz="4400" b="1" spc="799" dirty="0">
              <a:solidFill>
                <a:schemeClr val="tx1"/>
              </a:solidFill>
              <a:latin typeface="Baskerville Display PT" panose="02030602080406020203"/>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Freeform 2"/>
          <p:cNvSpPr/>
          <p:nvPr/>
        </p:nvSpPr>
        <p:spPr>
          <a:xfrm>
            <a:off x="8549944" y="0"/>
            <a:ext cx="9738056" cy="7905467"/>
          </a:xfrm>
          <a:custGeom>
            <a:avLst/>
            <a:gdLst/>
            <a:ahLst/>
            <a:cxnLst/>
            <a:rect l="l" t="t" r="r" b="b"/>
            <a:pathLst>
              <a:path w="9738056" h="7905467">
                <a:moveTo>
                  <a:pt x="0" y="0"/>
                </a:moveTo>
                <a:lnTo>
                  <a:pt x="9738056" y="0"/>
                </a:lnTo>
                <a:lnTo>
                  <a:pt x="9738056" y="7905467"/>
                </a:lnTo>
                <a:lnTo>
                  <a:pt x="0" y="7905467"/>
                </a:lnTo>
                <a:lnTo>
                  <a:pt x="0" y="0"/>
                </a:lnTo>
                <a:close/>
              </a:path>
            </a:pathLst>
          </a:custGeom>
          <a:blipFill>
            <a:blip r:embed="rId1">
              <a:alphaModFix amt="35000"/>
            </a:blip>
            <a:stretch>
              <a:fillRect t="-63247" r="-22089"/>
            </a:stretch>
          </a:blipFill>
        </p:spPr>
      </p:sp>
      <p:sp>
        <p:nvSpPr>
          <p:cNvPr id="4" name="Freeform 3"/>
          <p:cNvSpPr/>
          <p:nvPr/>
        </p:nvSpPr>
        <p:spPr>
          <a:xfrm>
            <a:off x="-3727" y="4529035"/>
            <a:ext cx="6252127" cy="5757965"/>
          </a:xfrm>
          <a:custGeom>
            <a:avLst/>
            <a:gdLst/>
            <a:ahLst/>
            <a:cxnLst/>
            <a:rect l="l" t="t" r="r" b="b"/>
            <a:pathLst>
              <a:path w="6252127" h="5757965">
                <a:moveTo>
                  <a:pt x="0" y="0"/>
                </a:moveTo>
                <a:lnTo>
                  <a:pt x="6252127" y="0"/>
                </a:lnTo>
                <a:lnTo>
                  <a:pt x="6252127" y="5757965"/>
                </a:lnTo>
                <a:lnTo>
                  <a:pt x="0" y="5757965"/>
                </a:lnTo>
                <a:lnTo>
                  <a:pt x="0" y="0"/>
                </a:lnTo>
                <a:close/>
              </a:path>
            </a:pathLst>
          </a:custGeom>
          <a:blipFill>
            <a:blip r:embed="rId2">
              <a:alphaModFix amt="35000"/>
            </a:blip>
            <a:stretch>
              <a:fillRect l="-38255" b="-49745"/>
            </a:stretch>
          </a:blipFill>
        </p:spPr>
      </p:sp>
      <p:grpSp>
        <p:nvGrpSpPr>
          <p:cNvPr id="6" name="Group 2"/>
          <p:cNvGrpSpPr/>
          <p:nvPr/>
        </p:nvGrpSpPr>
        <p:grpSpPr>
          <a:xfrm>
            <a:off x="1752600" y="1014185"/>
            <a:ext cx="14554200" cy="8229600"/>
            <a:chOff x="0" y="0"/>
            <a:chExt cx="3001758" cy="2167467"/>
          </a:xfrm>
          <a:effectLst>
            <a:outerShdw blurRad="50800" dist="38100" dir="2700000" algn="tl" rotWithShape="0">
              <a:prstClr val="black">
                <a:alpha val="40000"/>
              </a:prstClr>
            </a:outerShdw>
          </a:effectLst>
        </p:grpSpPr>
        <p:sp>
          <p:nvSpPr>
            <p:cNvPr id="7" name="Freeform 3"/>
            <p:cNvSpPr/>
            <p:nvPr/>
          </p:nvSpPr>
          <p:spPr>
            <a:xfrm>
              <a:off x="0" y="0"/>
              <a:ext cx="3001757" cy="2167467"/>
            </a:xfrm>
            <a:custGeom>
              <a:avLst/>
              <a:gdLst/>
              <a:ahLst/>
              <a:cxnLst/>
              <a:rect l="l" t="t" r="r" b="b"/>
              <a:pathLst>
                <a:path w="3001757" h="2167467">
                  <a:moveTo>
                    <a:pt x="0" y="0"/>
                  </a:moveTo>
                  <a:lnTo>
                    <a:pt x="3001757" y="0"/>
                  </a:lnTo>
                  <a:lnTo>
                    <a:pt x="3001757" y="2167467"/>
                  </a:lnTo>
                  <a:lnTo>
                    <a:pt x="0" y="2167467"/>
                  </a:lnTo>
                  <a:close/>
                </a:path>
              </a:pathLst>
            </a:custGeom>
            <a:solidFill>
              <a:srgbClr val="F1EDE9"/>
            </a:solidFill>
          </p:spPr>
        </p:sp>
        <p:sp>
          <p:nvSpPr>
            <p:cNvPr id="8" name="TextBox 4"/>
            <p:cNvSpPr txBox="1"/>
            <p:nvPr/>
          </p:nvSpPr>
          <p:spPr>
            <a:xfrm>
              <a:off x="0" y="-47625"/>
              <a:ext cx="812800" cy="860425"/>
            </a:xfrm>
            <a:prstGeom prst="rect">
              <a:avLst/>
            </a:prstGeom>
          </p:spPr>
          <p:txBody>
            <a:bodyPr lIns="50800" tIns="50800" rIns="50800" bIns="50800" rtlCol="0" anchor="ctr"/>
            <a:lstStyle/>
            <a:p>
              <a:pPr algn="ctr">
                <a:lnSpc>
                  <a:spcPts val="2800"/>
                </a:lnSpc>
              </a:pPr>
              <a:endParaRPr>
                <a:solidFill>
                  <a:schemeClr val="tx1"/>
                </a:solidFill>
              </a:endParaRPr>
            </a:p>
          </p:txBody>
        </p:sp>
      </p:grpSp>
      <p:sp>
        <p:nvSpPr>
          <p:cNvPr id="2" name="TextBox 2"/>
          <p:cNvSpPr txBox="1"/>
          <p:nvPr/>
        </p:nvSpPr>
        <p:spPr>
          <a:xfrm>
            <a:off x="2743200" y="3848100"/>
            <a:ext cx="12420600" cy="4431665"/>
          </a:xfrm>
          <a:prstGeom prst="rect">
            <a:avLst/>
          </a:prstGeom>
        </p:spPr>
        <p:txBody>
          <a:bodyPr wrap="square" lIns="0" tIns="0" rIns="0" bIns="0" rtlCol="0" anchor="t">
            <a:spAutoFit/>
          </a:bodyPr>
          <a:lstStyle/>
          <a:p>
            <a:pPr algn="just">
              <a:lnSpc>
                <a:spcPct val="150000"/>
              </a:lnSpc>
            </a:pPr>
            <a:r>
              <a:rPr lang="en-US" sz="2400" dirty="0">
                <a:solidFill>
                  <a:schemeClr val="tx1"/>
                </a:solidFill>
                <a:latin typeface="Inter" panose="020B0502030000000004"/>
                <a:sym typeface="+mn-ea"/>
              </a:rPr>
              <a:t>In this presentation, we showcase our project </a:t>
            </a:r>
            <a:r>
              <a:rPr lang="en-US" sz="2400" b="1" dirty="0">
                <a:solidFill>
                  <a:schemeClr val="tx1"/>
                </a:solidFill>
                <a:latin typeface="Inter" panose="020B0502030000000004"/>
                <a:sym typeface="+mn-ea"/>
              </a:rPr>
              <a:t>'Personalized Autism Intervention Anytime Anywhere.'</a:t>
            </a:r>
            <a:r>
              <a:rPr lang="en-US" sz="2400" dirty="0">
                <a:solidFill>
                  <a:schemeClr val="tx1"/>
                </a:solidFill>
                <a:latin typeface="Inter" panose="020B0502030000000004"/>
                <a:sym typeface="+mn-ea"/>
              </a:rPr>
              <a:t> Through innovative technologies such as advanced gaze detection, pose imitation, and interactive voice detection within a chatbot, we've created a comprehensive platform to enhance attending and imitation skills in children with autism. Our developments provides personalized and engaging learning experiences. In recognizing the individuality of each child with autism, our project is dedicated to fostering inclusivity and personalized support, ensuring that every learning experience is uniquely tailored to their strengths and needs.</a:t>
            </a:r>
            <a:endParaRPr lang="en-US" sz="2400" dirty="0">
              <a:solidFill>
                <a:schemeClr val="tx1"/>
              </a:solidFill>
              <a:latin typeface="Inter" panose="020B0502030000000004"/>
              <a:sym typeface="+mn-ea"/>
            </a:endParaRPr>
          </a:p>
        </p:txBody>
      </p:sp>
      <p:sp>
        <p:nvSpPr>
          <p:cNvPr id="3" name="TextBox 3"/>
          <p:cNvSpPr txBox="1"/>
          <p:nvPr/>
        </p:nvSpPr>
        <p:spPr>
          <a:xfrm>
            <a:off x="6858000" y="2095500"/>
            <a:ext cx="3581400" cy="718145"/>
          </a:xfrm>
          <a:prstGeom prst="rect">
            <a:avLst/>
          </a:prstGeom>
        </p:spPr>
        <p:txBody>
          <a:bodyPr wrap="square" lIns="0" tIns="0" rIns="0" bIns="0" rtlCol="0" anchor="t">
            <a:spAutoFit/>
          </a:bodyPr>
          <a:lstStyle/>
          <a:p>
            <a:pPr algn="ctr">
              <a:lnSpc>
                <a:spcPts val="5600"/>
              </a:lnSpc>
            </a:pPr>
            <a:r>
              <a:rPr lang="en-US" sz="4400" b="1" spc="600" dirty="0">
                <a:solidFill>
                  <a:schemeClr val="tx1"/>
                </a:solidFill>
                <a:latin typeface="Baskerville Display PT" panose="02030602080406020203"/>
              </a:rPr>
              <a:t>ABSTRACT</a:t>
            </a:r>
            <a:endParaRPr lang="en-US" sz="4400" b="1" spc="600" dirty="0">
              <a:solidFill>
                <a:schemeClr val="tx1"/>
              </a:solidFill>
              <a:latin typeface="Baskerville Display PT" panose="02030602080406020203"/>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3" name="Group 2"/>
          <p:cNvGrpSpPr/>
          <p:nvPr/>
        </p:nvGrpSpPr>
        <p:grpSpPr>
          <a:xfrm>
            <a:off x="181" y="-38373"/>
            <a:ext cx="18288000" cy="2324100"/>
            <a:chOff x="0" y="0"/>
            <a:chExt cx="3001758" cy="2167467"/>
          </a:xfrm>
        </p:grpSpPr>
        <p:sp>
          <p:nvSpPr>
            <p:cNvPr id="4" name="Freeform 3"/>
            <p:cNvSpPr/>
            <p:nvPr/>
          </p:nvSpPr>
          <p:spPr>
            <a:xfrm>
              <a:off x="0" y="0"/>
              <a:ext cx="3001757" cy="2167467"/>
            </a:xfrm>
            <a:custGeom>
              <a:avLst/>
              <a:gdLst/>
              <a:ahLst/>
              <a:cxnLst/>
              <a:rect l="l" t="t" r="r" b="b"/>
              <a:pathLst>
                <a:path w="3001757" h="2167467">
                  <a:moveTo>
                    <a:pt x="0" y="0"/>
                  </a:moveTo>
                  <a:lnTo>
                    <a:pt x="3001757" y="0"/>
                  </a:lnTo>
                  <a:lnTo>
                    <a:pt x="3001757" y="2167467"/>
                  </a:lnTo>
                  <a:lnTo>
                    <a:pt x="0" y="2167467"/>
                  </a:lnTo>
                  <a:close/>
                </a:path>
              </a:pathLst>
            </a:custGeom>
            <a:solidFill>
              <a:srgbClr val="F1EDE9"/>
            </a:solidFill>
          </p:spPr>
        </p:sp>
        <p:sp>
          <p:nvSpPr>
            <p:cNvPr id="5" name="TextBox 4"/>
            <p:cNvSpPr txBox="1"/>
            <p:nvPr/>
          </p:nvSpPr>
          <p:spPr>
            <a:xfrm>
              <a:off x="0" y="-47625"/>
              <a:ext cx="812800" cy="860425"/>
            </a:xfrm>
            <a:prstGeom prst="rect">
              <a:avLst/>
            </a:prstGeom>
          </p:spPr>
          <p:txBody>
            <a:bodyPr lIns="50800" tIns="50800" rIns="50800" bIns="50800" rtlCol="0" anchor="ctr"/>
            <a:lstStyle/>
            <a:p>
              <a:pPr algn="ctr">
                <a:lnSpc>
                  <a:spcPts val="2800"/>
                </a:lnSpc>
              </a:pPr>
              <a:endParaRPr>
                <a:solidFill>
                  <a:schemeClr val="tx1"/>
                </a:solidFill>
              </a:endParaRPr>
            </a:p>
          </p:txBody>
        </p:sp>
      </p:grpSp>
      <p:sp>
        <p:nvSpPr>
          <p:cNvPr id="2" name="TextBox 2"/>
          <p:cNvSpPr txBox="1"/>
          <p:nvPr/>
        </p:nvSpPr>
        <p:spPr>
          <a:xfrm>
            <a:off x="6140186" y="847951"/>
            <a:ext cx="6000364" cy="717550"/>
          </a:xfrm>
          <a:prstGeom prst="rect">
            <a:avLst/>
          </a:prstGeom>
        </p:spPr>
        <p:txBody>
          <a:bodyPr lIns="0" tIns="0" rIns="0" bIns="0" rtlCol="0" anchor="t">
            <a:spAutoFit/>
          </a:bodyPr>
          <a:lstStyle/>
          <a:p>
            <a:pPr algn="ctr">
              <a:lnSpc>
                <a:spcPts val="5600"/>
              </a:lnSpc>
            </a:pPr>
            <a:r>
              <a:rPr lang="en-US" sz="4000" b="1" spc="799" dirty="0">
                <a:solidFill>
                  <a:schemeClr val="tx1"/>
                </a:solidFill>
                <a:latin typeface="Baskerville Display PT" panose="02030602080406020203"/>
                <a:sym typeface="+mn-ea"/>
              </a:rPr>
              <a:t>INTRODUCTION</a:t>
            </a:r>
            <a:endParaRPr lang="en-US" sz="4000" b="1" spc="799" dirty="0">
              <a:solidFill>
                <a:schemeClr val="tx1"/>
              </a:solidFill>
              <a:latin typeface="Baskerville Display PT" panose="02030602080406020203"/>
              <a:sym typeface="+mn-ea"/>
            </a:endParaRPr>
          </a:p>
        </p:txBody>
      </p:sp>
      <p:sp>
        <p:nvSpPr>
          <p:cNvPr id="7" name="TextBox 2"/>
          <p:cNvSpPr txBox="1"/>
          <p:nvPr/>
        </p:nvSpPr>
        <p:spPr>
          <a:xfrm>
            <a:off x="1676400" y="3172051"/>
            <a:ext cx="14630400" cy="4616450"/>
          </a:xfrm>
          <a:prstGeom prst="rect">
            <a:avLst/>
          </a:prstGeom>
        </p:spPr>
        <p:txBody>
          <a:bodyPr wrap="square" lIns="0" tIns="0" rIns="0" bIns="0" rtlCol="0" anchor="t">
            <a:spAutoFit/>
          </a:bodyPr>
          <a:lstStyle/>
          <a:p>
            <a:pPr algn="just">
              <a:lnSpc>
                <a:spcPct val="150000"/>
              </a:lnSpc>
            </a:pPr>
            <a:r>
              <a:rPr lang="en-US" sz="3200" b="1" dirty="0">
                <a:solidFill>
                  <a:schemeClr val="tx1"/>
                </a:solidFill>
                <a:latin typeface="Inter" panose="020B0502030000000004"/>
              </a:rPr>
              <a:t>Personalized Autism Intervention Anytime Anywhere</a:t>
            </a:r>
            <a:endParaRPr lang="en-US" sz="3200" b="1" dirty="0">
              <a:solidFill>
                <a:schemeClr val="tx1"/>
              </a:solidFill>
              <a:latin typeface="Inter" panose="020B0502030000000004"/>
            </a:endParaRPr>
          </a:p>
          <a:p>
            <a:pPr algn="just">
              <a:lnSpc>
                <a:spcPct val="150000"/>
              </a:lnSpc>
            </a:pPr>
            <a:r>
              <a:rPr lang="en-US" sz="2400" dirty="0">
                <a:solidFill>
                  <a:schemeClr val="tx1"/>
                </a:solidFill>
                <a:latin typeface="Inter" panose="020B0502030000000004"/>
              </a:rPr>
              <a:t>CognitiveBotics is an AI-powered assistive technology. It helps children with autism thrive in everyday situations. It brings together children, parents, and therapists on a single platform. Together they work in a safe and nurturing environment. With CognitiveBotics, children with autism can have more meaningful experiences in the real world.</a:t>
            </a:r>
            <a:endParaRPr lang="en-US" sz="2400" dirty="0">
              <a:solidFill>
                <a:schemeClr val="tx1"/>
              </a:solidFill>
              <a:latin typeface="Inter" panose="020B0502030000000004"/>
            </a:endParaRPr>
          </a:p>
          <a:p>
            <a:pPr algn="just">
              <a:lnSpc>
                <a:spcPct val="150000"/>
              </a:lnSpc>
            </a:pPr>
            <a:endParaRPr lang="en-US" sz="2400" dirty="0">
              <a:solidFill>
                <a:schemeClr val="tx1"/>
              </a:solidFill>
              <a:latin typeface="Inter" panose="020B0502030000000004"/>
            </a:endParaRPr>
          </a:p>
          <a:p>
            <a:pPr algn="just">
              <a:lnSpc>
                <a:spcPct val="150000"/>
              </a:lnSpc>
            </a:pPr>
            <a:r>
              <a:rPr lang="en-US" sz="2400" dirty="0">
                <a:solidFill>
                  <a:schemeClr val="tx1"/>
                </a:solidFill>
                <a:latin typeface="Inter" panose="020B0502030000000004"/>
              </a:rPr>
              <a:t>Now In this project we have worked on learning objectives for autism childrem which improve their learning on attending skills and imitation skills</a:t>
            </a:r>
            <a:endParaRPr lang="en-US" sz="2400" dirty="0">
              <a:solidFill>
                <a:schemeClr val="tx1"/>
              </a:solidFill>
              <a:latin typeface="Inter" panose="020B05020300000000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3" name="Group 2"/>
          <p:cNvGrpSpPr/>
          <p:nvPr/>
        </p:nvGrpSpPr>
        <p:grpSpPr>
          <a:xfrm>
            <a:off x="181" y="-273"/>
            <a:ext cx="18288000" cy="2324100"/>
            <a:chOff x="0" y="0"/>
            <a:chExt cx="3001758" cy="2167467"/>
          </a:xfrm>
        </p:grpSpPr>
        <p:sp>
          <p:nvSpPr>
            <p:cNvPr id="4" name="Freeform 3"/>
            <p:cNvSpPr/>
            <p:nvPr/>
          </p:nvSpPr>
          <p:spPr>
            <a:xfrm>
              <a:off x="0" y="0"/>
              <a:ext cx="3001757" cy="2167467"/>
            </a:xfrm>
            <a:custGeom>
              <a:avLst/>
              <a:gdLst/>
              <a:ahLst/>
              <a:cxnLst/>
              <a:rect l="l" t="t" r="r" b="b"/>
              <a:pathLst>
                <a:path w="3001757" h="2167467">
                  <a:moveTo>
                    <a:pt x="0" y="0"/>
                  </a:moveTo>
                  <a:lnTo>
                    <a:pt x="3001757" y="0"/>
                  </a:lnTo>
                  <a:lnTo>
                    <a:pt x="3001757" y="2167467"/>
                  </a:lnTo>
                  <a:lnTo>
                    <a:pt x="0" y="2167467"/>
                  </a:lnTo>
                  <a:close/>
                </a:path>
              </a:pathLst>
            </a:custGeom>
            <a:solidFill>
              <a:srgbClr val="F1EDE9"/>
            </a:solidFill>
          </p:spPr>
        </p:sp>
        <p:sp>
          <p:nvSpPr>
            <p:cNvPr id="5" name="TextBox 4"/>
            <p:cNvSpPr txBox="1"/>
            <p:nvPr/>
          </p:nvSpPr>
          <p:spPr>
            <a:xfrm>
              <a:off x="0" y="-47625"/>
              <a:ext cx="812800" cy="860425"/>
            </a:xfrm>
            <a:prstGeom prst="rect">
              <a:avLst/>
            </a:prstGeom>
          </p:spPr>
          <p:txBody>
            <a:bodyPr lIns="50800" tIns="50800" rIns="50800" bIns="50800" rtlCol="0" anchor="ctr"/>
            <a:lstStyle/>
            <a:p>
              <a:pPr algn="ctr">
                <a:lnSpc>
                  <a:spcPts val="2800"/>
                </a:lnSpc>
              </a:pPr>
              <a:endParaRPr>
                <a:solidFill>
                  <a:schemeClr val="tx1"/>
                </a:solidFill>
              </a:endParaRPr>
            </a:p>
          </p:txBody>
        </p:sp>
      </p:grpSp>
      <p:sp>
        <p:nvSpPr>
          <p:cNvPr id="2" name="TextBox 2"/>
          <p:cNvSpPr txBox="1"/>
          <p:nvPr/>
        </p:nvSpPr>
        <p:spPr>
          <a:xfrm>
            <a:off x="4876800" y="847725"/>
            <a:ext cx="8358505" cy="717550"/>
          </a:xfrm>
          <a:prstGeom prst="rect">
            <a:avLst/>
          </a:prstGeom>
        </p:spPr>
        <p:txBody>
          <a:bodyPr wrap="square" lIns="0" tIns="0" rIns="0" bIns="0" rtlCol="0" anchor="t">
            <a:spAutoFit/>
          </a:bodyPr>
          <a:lstStyle/>
          <a:p>
            <a:pPr algn="ctr">
              <a:lnSpc>
                <a:spcPts val="5600"/>
              </a:lnSpc>
            </a:pPr>
            <a:r>
              <a:rPr lang="en-US" sz="4000" b="1" spc="799" dirty="0">
                <a:solidFill>
                  <a:schemeClr val="tx1"/>
                </a:solidFill>
                <a:latin typeface="Baskerville Display PT" panose="02030602080406020203"/>
                <a:sym typeface="+mn-ea"/>
              </a:rPr>
              <a:t>Understanding Autism</a:t>
            </a:r>
            <a:endParaRPr lang="en-US" sz="4000" b="1" spc="799" dirty="0">
              <a:solidFill>
                <a:schemeClr val="tx1"/>
              </a:solidFill>
              <a:latin typeface="Baskerville Display PT" panose="02030602080406020203"/>
              <a:sym typeface="+mn-ea"/>
            </a:endParaRPr>
          </a:p>
        </p:txBody>
      </p:sp>
      <p:sp>
        <p:nvSpPr>
          <p:cNvPr id="7" name="TextBox 2"/>
          <p:cNvSpPr txBox="1"/>
          <p:nvPr/>
        </p:nvSpPr>
        <p:spPr>
          <a:xfrm>
            <a:off x="1676400" y="3171825"/>
            <a:ext cx="14630400" cy="6239510"/>
          </a:xfrm>
          <a:prstGeom prst="rect">
            <a:avLst/>
          </a:prstGeom>
        </p:spPr>
        <p:txBody>
          <a:bodyPr wrap="square" lIns="0" tIns="0" rIns="0" bIns="0" rtlCol="0" anchor="t">
            <a:noAutofit/>
          </a:bodyPr>
          <a:lstStyle/>
          <a:p>
            <a:pPr marL="342900" indent="-342900" algn="just">
              <a:lnSpc>
                <a:spcPct val="150000"/>
              </a:lnSpc>
              <a:buFont typeface="Wingdings" panose="05000000000000000000" charset="0"/>
              <a:buChar char="Ø"/>
            </a:pPr>
            <a:r>
              <a:rPr lang="en-US" sz="2400" dirty="0">
                <a:solidFill>
                  <a:schemeClr val="tx1"/>
                </a:solidFill>
                <a:latin typeface="Inter" panose="020B0502030000000004"/>
              </a:rPr>
              <a:t>Autism is a spectrum disorder, showing up in different ways for different people, impacting how they interact with others."</a:t>
            </a:r>
            <a:endParaRPr lang="en-US" sz="2400" dirty="0">
              <a:solidFill>
                <a:schemeClr val="tx1"/>
              </a:solidFill>
              <a:latin typeface="Inter" panose="020B0502030000000004"/>
            </a:endParaRPr>
          </a:p>
          <a:p>
            <a:pPr algn="just">
              <a:lnSpc>
                <a:spcPct val="150000"/>
              </a:lnSpc>
            </a:pPr>
            <a:endParaRPr lang="en-US" sz="2400" dirty="0">
              <a:solidFill>
                <a:schemeClr val="tx1"/>
              </a:solidFill>
              <a:latin typeface="Inter" panose="020B0502030000000004"/>
            </a:endParaRPr>
          </a:p>
          <a:p>
            <a:pPr marL="342900" indent="-342900" algn="just">
              <a:lnSpc>
                <a:spcPct val="150000"/>
              </a:lnSpc>
              <a:buFont typeface="Wingdings" panose="05000000000000000000" charset="0"/>
              <a:buChar char="Ø"/>
            </a:pPr>
            <a:r>
              <a:rPr lang="en-US" sz="2400" dirty="0">
                <a:solidFill>
                  <a:schemeClr val="tx1"/>
                </a:solidFill>
                <a:latin typeface="Inter" panose="020B0502030000000004"/>
              </a:rPr>
              <a:t>People with autism might find communication challenging, engage in repetitive behaviors, and be sensitive to certain sounds or textures, emphasizing the importance of personalized understanding and support.</a:t>
            </a:r>
            <a:endParaRPr lang="en-US" sz="2400" dirty="0">
              <a:solidFill>
                <a:schemeClr val="tx1"/>
              </a:solidFill>
              <a:latin typeface="Inter" panose="020B0502030000000004"/>
            </a:endParaRPr>
          </a:p>
          <a:p>
            <a:pPr algn="just">
              <a:lnSpc>
                <a:spcPct val="150000"/>
              </a:lnSpc>
            </a:pPr>
            <a:endParaRPr lang="en-US" sz="2400" dirty="0">
              <a:solidFill>
                <a:schemeClr val="tx1"/>
              </a:solidFill>
              <a:latin typeface="Inter" panose="020B0502030000000004"/>
            </a:endParaRPr>
          </a:p>
          <a:p>
            <a:pPr marL="457200" indent="-457200" algn="just">
              <a:lnSpc>
                <a:spcPct val="150000"/>
              </a:lnSpc>
              <a:buFont typeface="Wingdings" panose="05000000000000000000" charset="0"/>
              <a:buChar char="Ø"/>
            </a:pPr>
            <a:r>
              <a:rPr lang="en-US" sz="2400" dirty="0">
                <a:solidFill>
                  <a:schemeClr val="tx1"/>
                </a:solidFill>
                <a:latin typeface="Inter" panose="020B0502030000000004"/>
              </a:rPr>
              <a:t>It's crucial to know that autism is just a part of who someone is, it doesn't define them. Accepting differences and fostering understanding lays the groundwork for meaningful inclusion.</a:t>
            </a:r>
            <a:endParaRPr lang="en-US" sz="2400" dirty="0">
              <a:solidFill>
                <a:schemeClr val="tx1"/>
              </a:solidFill>
              <a:latin typeface="Inter" panose="020B0502030000000004"/>
            </a:endParaRPr>
          </a:p>
          <a:p>
            <a:pPr algn="just">
              <a:lnSpc>
                <a:spcPct val="150000"/>
              </a:lnSpc>
            </a:pPr>
            <a:endParaRPr lang="en-US" sz="2400" dirty="0">
              <a:solidFill>
                <a:schemeClr val="tx1"/>
              </a:solidFill>
              <a:latin typeface="Inter" panose="020B0502030000000004"/>
            </a:endParaRPr>
          </a:p>
          <a:p>
            <a:pPr algn="just">
              <a:lnSpc>
                <a:spcPct val="150000"/>
              </a:lnSpc>
            </a:pPr>
            <a:endParaRPr lang="en-US" sz="2400" dirty="0">
              <a:solidFill>
                <a:schemeClr val="tx1"/>
              </a:solidFill>
              <a:latin typeface="Inter" panose="020B0502030000000004"/>
            </a:endParaRPr>
          </a:p>
          <a:p>
            <a:pPr algn="just">
              <a:lnSpc>
                <a:spcPct val="150000"/>
              </a:lnSpc>
            </a:pPr>
            <a:endParaRPr lang="en-US" sz="2400" dirty="0">
              <a:solidFill>
                <a:schemeClr val="tx1"/>
              </a:solidFill>
              <a:latin typeface="Inter" panose="020B0502030000000004"/>
            </a:endParaRPr>
          </a:p>
          <a:p>
            <a:pPr algn="just">
              <a:lnSpc>
                <a:spcPct val="150000"/>
              </a:lnSpc>
            </a:pPr>
            <a:endParaRPr lang="en-US" sz="2400" dirty="0">
              <a:solidFill>
                <a:schemeClr val="tx1"/>
              </a:solidFill>
              <a:latin typeface="Inter" panose="020B05020300000000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1"/>
          <a:stretch>
            <a:fillRect/>
          </a:stretch>
        </p:blipFill>
        <p:spPr>
          <a:xfrm>
            <a:off x="4191000" y="3162300"/>
            <a:ext cx="9697085" cy="5788025"/>
          </a:xfrm>
          <a:prstGeom prst="rect">
            <a:avLst/>
          </a:prstGeom>
        </p:spPr>
      </p:pic>
      <p:sp>
        <p:nvSpPr>
          <p:cNvPr id="9" name="Arrow: Pentagon 8"/>
          <p:cNvSpPr/>
          <p:nvPr/>
        </p:nvSpPr>
        <p:spPr>
          <a:xfrm>
            <a:off x="0" y="190500"/>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IN">
              <a:solidFill>
                <a:schemeClr val="tx1"/>
              </a:solidFill>
            </a:endParaRPr>
          </a:p>
        </p:txBody>
      </p:sp>
      <p:sp>
        <p:nvSpPr>
          <p:cNvPr id="8" name="TextBox 2"/>
          <p:cNvSpPr txBox="1"/>
          <p:nvPr/>
        </p:nvSpPr>
        <p:spPr>
          <a:xfrm>
            <a:off x="8550" y="377652"/>
            <a:ext cx="6000364" cy="692497"/>
          </a:xfrm>
          <a:prstGeom prst="rect">
            <a:avLst/>
          </a:prstGeom>
        </p:spPr>
        <p:txBody>
          <a:bodyPr lIns="0" tIns="0" rIns="0" bIns="0" rtlCol="0" anchor="t">
            <a:spAutoFit/>
          </a:bodyPr>
          <a:p>
            <a:pPr algn="ctr">
              <a:lnSpc>
                <a:spcPts val="5600"/>
              </a:lnSpc>
            </a:pPr>
            <a:r>
              <a:rPr lang="en-US" sz="4000" b="1" spc="799" dirty="0">
                <a:solidFill>
                  <a:schemeClr val="tx1"/>
                </a:solidFill>
                <a:latin typeface="Baskerville Display PT" panose="02030602080406020203"/>
              </a:rPr>
              <a:t>INTRODUCTION</a:t>
            </a:r>
            <a:endParaRPr lang="en-US" sz="4000" b="1" spc="799" dirty="0">
              <a:solidFill>
                <a:schemeClr val="tx1"/>
              </a:solidFill>
              <a:latin typeface="Baskerville Display PT" panose="02030602080406020203"/>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9" name="Arrow: Pentagon 8"/>
          <p:cNvSpPr/>
          <p:nvPr/>
        </p:nvSpPr>
        <p:spPr>
          <a:xfrm>
            <a:off x="0" y="190500"/>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IN">
              <a:solidFill>
                <a:schemeClr val="tx1"/>
              </a:solidFill>
            </a:endParaRPr>
          </a:p>
        </p:txBody>
      </p:sp>
      <p:sp>
        <p:nvSpPr>
          <p:cNvPr id="8" name="TextBox 2"/>
          <p:cNvSpPr txBox="1"/>
          <p:nvPr/>
        </p:nvSpPr>
        <p:spPr>
          <a:xfrm>
            <a:off x="8550" y="377652"/>
            <a:ext cx="6000364" cy="692497"/>
          </a:xfrm>
          <a:prstGeom prst="rect">
            <a:avLst/>
          </a:prstGeom>
        </p:spPr>
        <p:txBody>
          <a:bodyPr lIns="0" tIns="0" rIns="0" bIns="0" rtlCol="0" anchor="t">
            <a:spAutoFit/>
          </a:bodyPr>
          <a:p>
            <a:pPr algn="ctr">
              <a:lnSpc>
                <a:spcPts val="5600"/>
              </a:lnSpc>
            </a:pPr>
            <a:r>
              <a:rPr lang="en-US" sz="4000" b="1" spc="799" dirty="0">
                <a:solidFill>
                  <a:schemeClr val="tx1"/>
                </a:solidFill>
                <a:latin typeface="Baskerville Display PT" panose="02030602080406020203"/>
              </a:rPr>
              <a:t>INTRODUCTION</a:t>
            </a:r>
            <a:endParaRPr lang="en-US" sz="4000" b="1" spc="799" dirty="0">
              <a:solidFill>
                <a:schemeClr val="tx1"/>
              </a:solidFill>
              <a:latin typeface="Baskerville Display PT" panose="02030602080406020203"/>
            </a:endParaRPr>
          </a:p>
        </p:txBody>
      </p:sp>
      <p:pic>
        <p:nvPicPr>
          <p:cNvPr id="3" name="Picture 2" descr="_8211eec6-6749-456c-b6ce-c8c23d2b8a65"/>
          <p:cNvPicPr>
            <a:picLocks noChangeAspect="1"/>
          </p:cNvPicPr>
          <p:nvPr/>
        </p:nvPicPr>
        <p:blipFill>
          <a:blip r:embed="rId1"/>
          <a:stretch>
            <a:fillRect/>
          </a:stretch>
        </p:blipFill>
        <p:spPr>
          <a:xfrm>
            <a:off x="533400" y="1714500"/>
            <a:ext cx="8147050" cy="8147050"/>
          </a:xfrm>
          <a:prstGeom prst="rect">
            <a:avLst/>
          </a:prstGeom>
        </p:spPr>
      </p:pic>
      <p:pic>
        <p:nvPicPr>
          <p:cNvPr id="4" name="Picture 3" descr="_7658aa2a-8e27-4cdf-86a3-79305349e3ec"/>
          <p:cNvPicPr>
            <a:picLocks noChangeAspect="1"/>
          </p:cNvPicPr>
          <p:nvPr/>
        </p:nvPicPr>
        <p:blipFill>
          <a:blip r:embed="rId2"/>
          <a:stretch>
            <a:fillRect/>
          </a:stretch>
        </p:blipFill>
        <p:spPr>
          <a:xfrm>
            <a:off x="9220200" y="1866900"/>
            <a:ext cx="7665720" cy="76657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7" name="TextBox 2"/>
          <p:cNvSpPr txBox="1"/>
          <p:nvPr/>
        </p:nvSpPr>
        <p:spPr>
          <a:xfrm>
            <a:off x="609600" y="2095500"/>
            <a:ext cx="16946245" cy="6562725"/>
          </a:xfrm>
          <a:prstGeom prst="rect">
            <a:avLst/>
          </a:prstGeom>
        </p:spPr>
        <p:txBody>
          <a:bodyPr wrap="square" lIns="0" tIns="0" rIns="0" bIns="0" rtlCol="0" anchor="t">
            <a:noAutofit/>
          </a:bodyPr>
          <a:lstStyle/>
          <a:p>
            <a:pPr lvl="8" indent="457200" algn="just">
              <a:lnSpc>
                <a:spcPct val="150000"/>
              </a:lnSpc>
              <a:buNone/>
            </a:pPr>
            <a:r>
              <a:rPr lang="en-US" sz="3200" b="1" dirty="0">
                <a:solidFill>
                  <a:schemeClr val="tx1"/>
                </a:solidFill>
                <a:latin typeface="Inter" panose="020B0502030000000004"/>
                <a:sym typeface="+mn-ea"/>
              </a:rPr>
              <a:t> 			</a:t>
            </a:r>
            <a:r>
              <a:rPr lang="en-US" sz="3200" b="1" u="sng" dirty="0">
                <a:solidFill>
                  <a:schemeClr val="tx1"/>
                </a:solidFill>
                <a:latin typeface="Inter" panose="020B0502030000000004"/>
                <a:sym typeface="+mn-ea"/>
              </a:rPr>
              <a:t>Learning Objectives </a:t>
            </a:r>
            <a:endParaRPr lang="en-US" sz="3200" b="1" u="sng" dirty="0">
              <a:solidFill>
                <a:schemeClr val="tx1"/>
              </a:solidFill>
              <a:latin typeface="Inter" panose="020B0502030000000004"/>
              <a:sym typeface="+mn-ea"/>
            </a:endParaRPr>
          </a:p>
          <a:p>
            <a:pPr lvl="8" indent="457200" algn="l">
              <a:lnSpc>
                <a:spcPct val="150000"/>
              </a:lnSpc>
              <a:buNone/>
            </a:pPr>
            <a:endParaRPr lang="en-US" sz="2400" dirty="0">
              <a:solidFill>
                <a:schemeClr val="tx1"/>
              </a:solidFill>
              <a:latin typeface="Inter" panose="020B0502030000000004"/>
            </a:endParaRPr>
          </a:p>
          <a:p>
            <a:pPr indent="0" algn="just">
              <a:lnSpc>
                <a:spcPct val="150000"/>
              </a:lnSpc>
              <a:buNone/>
            </a:pPr>
            <a:r>
              <a:rPr lang="en-US" sz="2400" dirty="0">
                <a:solidFill>
                  <a:schemeClr val="tx1"/>
                </a:solidFill>
                <a:latin typeface="Inter" panose="020B0502030000000004"/>
                <a:sym typeface="+mn-ea"/>
              </a:rPr>
              <a:t>These are the skills we're focusing on: helping kids pay attention in social situations and encouraging them to imitate basic movements independently.</a:t>
            </a:r>
            <a:endParaRPr lang="en-US" sz="2400" dirty="0">
              <a:solidFill>
                <a:schemeClr val="tx1"/>
              </a:solidFill>
              <a:latin typeface="Inter" panose="020B0502030000000004"/>
              <a:sym typeface="+mn-ea"/>
            </a:endParaRPr>
          </a:p>
          <a:p>
            <a:pPr indent="0" algn="just">
              <a:lnSpc>
                <a:spcPct val="150000"/>
              </a:lnSpc>
              <a:buNone/>
            </a:pPr>
            <a:endParaRPr lang="en-US" sz="2400" b="1" dirty="0">
              <a:solidFill>
                <a:schemeClr val="tx1"/>
              </a:solidFill>
              <a:latin typeface="Inter" panose="020B0502030000000004"/>
            </a:endParaRPr>
          </a:p>
          <a:p>
            <a:pPr marL="457200" indent="-457200" algn="just">
              <a:lnSpc>
                <a:spcPct val="150000"/>
              </a:lnSpc>
              <a:buAutoNum type="arabicPeriod"/>
            </a:pPr>
            <a:r>
              <a:rPr lang="en-US" sz="2800" b="1" dirty="0">
                <a:solidFill>
                  <a:schemeClr val="tx1"/>
                </a:solidFill>
                <a:latin typeface="Inter" panose="020B0502030000000004"/>
              </a:rPr>
              <a:t>A</a:t>
            </a:r>
            <a:r>
              <a:rPr lang="en-US" sz="2800" b="1" dirty="0">
                <a:solidFill>
                  <a:schemeClr val="tx1"/>
                </a:solidFill>
                <a:latin typeface="Inter" panose="020B0502030000000004"/>
                <a:sym typeface="+mn-ea"/>
              </a:rPr>
              <a:t>ttending Skills</a:t>
            </a:r>
            <a:r>
              <a:rPr lang="en-US" sz="2800" dirty="0">
                <a:solidFill>
                  <a:schemeClr val="tx1"/>
                </a:solidFill>
                <a:latin typeface="Inter" panose="020B0502030000000004"/>
                <a:sym typeface="+mn-ea"/>
              </a:rPr>
              <a:t>:</a:t>
            </a:r>
            <a:endParaRPr lang="en-US" sz="2400" dirty="0">
              <a:solidFill>
                <a:schemeClr val="tx1"/>
              </a:solidFill>
              <a:latin typeface="Inter" panose="020B0502030000000004"/>
            </a:endParaRPr>
          </a:p>
          <a:p>
            <a:pPr indent="0" algn="just">
              <a:lnSpc>
                <a:spcPct val="150000"/>
              </a:lnSpc>
              <a:buNone/>
            </a:pPr>
            <a:r>
              <a:rPr lang="en-US" sz="2400" dirty="0">
                <a:solidFill>
                  <a:schemeClr val="tx1"/>
                </a:solidFill>
                <a:latin typeface="Inter" panose="020B0502030000000004"/>
              </a:rPr>
              <a:t>"Attending is like a social superpower! It's the first step for your child in any interaction. We've got some fun tips in a video to help your child learn to look your way and get ready for social adventures."</a:t>
            </a:r>
            <a:endParaRPr lang="en-US" sz="2400" dirty="0">
              <a:solidFill>
                <a:schemeClr val="tx1"/>
              </a:solidFill>
              <a:latin typeface="Inter" panose="020B0502030000000004"/>
            </a:endParaRPr>
          </a:p>
          <a:p>
            <a:pPr indent="0" algn="just">
              <a:lnSpc>
                <a:spcPct val="150000"/>
              </a:lnSpc>
              <a:buNone/>
            </a:pPr>
            <a:endParaRPr lang="en-US" sz="2400" dirty="0">
              <a:solidFill>
                <a:schemeClr val="tx1"/>
              </a:solidFill>
              <a:latin typeface="Inter" panose="020B0502030000000004"/>
            </a:endParaRPr>
          </a:p>
          <a:p>
            <a:pPr marL="514350" indent="-514350" algn="just">
              <a:lnSpc>
                <a:spcPct val="150000"/>
              </a:lnSpc>
              <a:buFont typeface="+mj-lt"/>
              <a:buAutoNum type="arabicPeriod" startAt="2"/>
            </a:pPr>
            <a:r>
              <a:rPr lang="en-US" sz="2800" b="1" dirty="0">
                <a:solidFill>
                  <a:schemeClr val="tx1"/>
                </a:solidFill>
                <a:latin typeface="Inter" panose="020B0502030000000004"/>
              </a:rPr>
              <a:t>Imitation Skills:</a:t>
            </a:r>
            <a:endParaRPr lang="en-US" sz="2800" b="1" dirty="0">
              <a:solidFill>
                <a:schemeClr val="tx1"/>
              </a:solidFill>
              <a:latin typeface="Inter" panose="020B0502030000000004"/>
            </a:endParaRPr>
          </a:p>
          <a:p>
            <a:pPr indent="0" algn="just">
              <a:lnSpc>
                <a:spcPct val="150000"/>
              </a:lnSpc>
              <a:buNone/>
            </a:pPr>
            <a:r>
              <a:rPr lang="en-US" sz="2400" dirty="0">
                <a:solidFill>
                  <a:schemeClr val="tx1"/>
                </a:solidFill>
                <a:latin typeface="Inter" panose="020B0502030000000004"/>
              </a:rPr>
              <a:t>"Imitation is a cool skill for your child to pick up. Since they learn a lot from exploring and their family, imitating basic movements becomes super important. This objective helps your child independently copy simple actions, like fine motor skills, and become a little explorer!"</a:t>
            </a:r>
            <a:endParaRPr lang="en-US" sz="2400" dirty="0">
              <a:solidFill>
                <a:schemeClr val="tx1"/>
              </a:solidFill>
              <a:latin typeface="Inter" panose="020B0502030000000004"/>
            </a:endParaRPr>
          </a:p>
          <a:p>
            <a:pPr indent="0" algn="just">
              <a:lnSpc>
                <a:spcPct val="150000"/>
              </a:lnSpc>
              <a:buNone/>
            </a:pPr>
            <a:endParaRPr lang="en-US" sz="2400" dirty="0">
              <a:solidFill>
                <a:schemeClr val="tx1"/>
              </a:solidFill>
              <a:latin typeface="Inter" panose="020B0502030000000004"/>
            </a:endParaRPr>
          </a:p>
        </p:txBody>
      </p:sp>
      <p:sp>
        <p:nvSpPr>
          <p:cNvPr id="3" name="Arrow: Pentagon 2"/>
          <p:cNvSpPr/>
          <p:nvPr/>
        </p:nvSpPr>
        <p:spPr>
          <a:xfrm>
            <a:off x="0" y="677731"/>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IN"/>
          </a:p>
        </p:txBody>
      </p:sp>
      <p:sp>
        <p:nvSpPr>
          <p:cNvPr id="2" name="TextBox 2"/>
          <p:cNvSpPr txBox="1"/>
          <p:nvPr/>
        </p:nvSpPr>
        <p:spPr>
          <a:xfrm>
            <a:off x="8550" y="864883"/>
            <a:ext cx="6000364" cy="692497"/>
          </a:xfrm>
          <a:prstGeom prst="rect">
            <a:avLst/>
          </a:prstGeom>
        </p:spPr>
        <p:txBody>
          <a:bodyPr lIns="0" tIns="0" rIns="0" bIns="0" rtlCol="0" anchor="t">
            <a:spAutoFit/>
          </a:bodyPr>
          <a:p>
            <a:pPr algn="ctr">
              <a:lnSpc>
                <a:spcPts val="5600"/>
              </a:lnSpc>
            </a:pPr>
            <a:r>
              <a:rPr lang="en-US" sz="4000" b="1" spc="799" dirty="0">
                <a:solidFill>
                  <a:schemeClr val="tx1"/>
                </a:solidFill>
                <a:latin typeface="Baskerville Display PT" panose="02030602080406020203"/>
              </a:rPr>
              <a:t>INTRODUCTION</a:t>
            </a:r>
            <a:endParaRPr lang="en-US" sz="4000" b="1" spc="799" dirty="0">
              <a:solidFill>
                <a:schemeClr val="tx1"/>
              </a:solidFill>
              <a:latin typeface="Baskerville Display PT" panose="02030602080406020203"/>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3" name="Arrow: Pentagon 2"/>
          <p:cNvSpPr/>
          <p:nvPr/>
        </p:nvSpPr>
        <p:spPr>
          <a:xfrm>
            <a:off x="0" y="677731"/>
            <a:ext cx="7315200" cy="1066800"/>
          </a:xfrm>
          <a:prstGeom prst="homePlate">
            <a:avLst/>
          </a:prstGeom>
          <a:solidFill>
            <a:schemeClr val="bg2"/>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2"/>
          <p:cNvSpPr txBox="1"/>
          <p:nvPr/>
        </p:nvSpPr>
        <p:spPr>
          <a:xfrm>
            <a:off x="8550" y="864883"/>
            <a:ext cx="6000364" cy="692497"/>
          </a:xfrm>
          <a:prstGeom prst="rect">
            <a:avLst/>
          </a:prstGeom>
        </p:spPr>
        <p:txBody>
          <a:bodyPr lIns="0" tIns="0" rIns="0" bIns="0" rtlCol="0" anchor="t">
            <a:spAutoFit/>
          </a:bodyPr>
          <a:lstStyle/>
          <a:p>
            <a:pPr algn="ctr">
              <a:lnSpc>
                <a:spcPts val="5600"/>
              </a:lnSpc>
            </a:pPr>
            <a:r>
              <a:rPr lang="en-US" sz="4000" b="1" spc="799" dirty="0">
                <a:solidFill>
                  <a:schemeClr val="tx1"/>
                </a:solidFill>
                <a:latin typeface="Baskerville Display PT" panose="02030602080406020203"/>
              </a:rPr>
              <a:t>INTRODUCTION</a:t>
            </a:r>
            <a:endParaRPr lang="en-US" sz="4000" b="1" spc="799" dirty="0">
              <a:solidFill>
                <a:schemeClr val="tx1"/>
              </a:solidFill>
              <a:latin typeface="Baskerville Display PT" panose="02030602080406020203"/>
            </a:endParaRPr>
          </a:p>
        </p:txBody>
      </p:sp>
      <p:sp>
        <p:nvSpPr>
          <p:cNvPr id="7" name="TextBox 2"/>
          <p:cNvSpPr txBox="1"/>
          <p:nvPr/>
        </p:nvSpPr>
        <p:spPr>
          <a:xfrm>
            <a:off x="1447800" y="2324100"/>
            <a:ext cx="15800070" cy="7140575"/>
          </a:xfrm>
          <a:prstGeom prst="rect">
            <a:avLst/>
          </a:prstGeom>
        </p:spPr>
        <p:txBody>
          <a:bodyPr wrap="square" lIns="0" tIns="0" rIns="0" bIns="0" rtlCol="0" anchor="t">
            <a:spAutoFit/>
          </a:bodyPr>
          <a:lstStyle/>
          <a:p>
            <a:pPr algn="just">
              <a:lnSpc>
                <a:spcPct val="150000"/>
              </a:lnSpc>
            </a:pPr>
            <a:r>
              <a:rPr lang="en-US" sz="3200" b="1" dirty="0">
                <a:solidFill>
                  <a:schemeClr val="tx1"/>
                </a:solidFill>
                <a:latin typeface="Inter" panose="020B0502030000000004"/>
              </a:rPr>
              <a:t>Motivation for Work:</a:t>
            </a:r>
            <a:endParaRPr lang="en-US" sz="3200" b="1" dirty="0">
              <a:solidFill>
                <a:schemeClr val="tx1"/>
              </a:solidFill>
              <a:latin typeface="Inter" panose="020B0502030000000004"/>
            </a:endParaRPr>
          </a:p>
          <a:p>
            <a:pPr algn="just"/>
            <a:endParaRPr lang="en-US" sz="20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r>
              <a:rPr lang="en-US" sz="2400" b="1" dirty="0">
                <a:solidFill>
                  <a:schemeClr val="tx1"/>
                </a:solidFill>
                <a:latin typeface="Inter" panose="020B0502030000000004"/>
              </a:rPr>
              <a:t>Everyone Matters: </a:t>
            </a:r>
            <a:r>
              <a:rPr lang="en-US" sz="2400" dirty="0">
                <a:solidFill>
                  <a:schemeClr val="tx1"/>
                </a:solidFill>
                <a:latin typeface="Inter" panose="020B0502030000000004"/>
              </a:rPr>
              <a:t>We wanted to help all kids, including those with special needs, because we believe every child has great potential.</a:t>
            </a:r>
            <a:r>
              <a:rPr lang="en-US" sz="2400" dirty="0">
                <a:solidFill>
                  <a:schemeClr val="tx1"/>
                </a:solidFill>
                <a:latin typeface="Inter" panose="020B0502030000000004"/>
                <a:sym typeface="+mn-ea"/>
              </a:rPr>
              <a:t>We believe using technology, with a good understanding of what each child needs, can make the world better for them.</a:t>
            </a: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r>
              <a:rPr lang="en-US" sz="2400" b="1" dirty="0">
                <a:solidFill>
                  <a:schemeClr val="tx1"/>
                </a:solidFill>
                <a:latin typeface="Inter" panose="020B0502030000000004"/>
              </a:rPr>
              <a:t>More Than Just Tech: </a:t>
            </a:r>
            <a:r>
              <a:rPr lang="en-US" sz="2400" dirty="0">
                <a:solidFill>
                  <a:schemeClr val="tx1"/>
                </a:solidFill>
                <a:latin typeface="Inter" panose="020B0502030000000004"/>
              </a:rPr>
              <a:t>Our goal was bigger than just using technology. We wanted to help kids with everyday challenges they face. A</a:t>
            </a:r>
            <a:r>
              <a:rPr lang="en-US" sz="2400" dirty="0">
                <a:solidFill>
                  <a:schemeClr val="tx1"/>
                </a:solidFill>
                <a:latin typeface="Inter" panose="020B0502030000000004"/>
                <a:sym typeface="+mn-ea"/>
              </a:rPr>
              <a:t>nd it is about making sure every child, no matter their abilities, feels included and supported.</a:t>
            </a: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endParaRPr lang="en-US" sz="2400" dirty="0">
              <a:solidFill>
                <a:schemeClr val="tx1"/>
              </a:solidFill>
              <a:latin typeface="Inter" panose="020B0502030000000004"/>
            </a:endParaRPr>
          </a:p>
          <a:p>
            <a:pPr marL="342900" indent="-342900" algn="just">
              <a:lnSpc>
                <a:spcPct val="150000"/>
              </a:lnSpc>
              <a:buFont typeface="Wingdings" panose="05000000000000000000" pitchFamily="2" charset="2"/>
              <a:buChar char="q"/>
            </a:pPr>
            <a:r>
              <a:rPr lang="en-US" sz="2400" b="1" dirty="0">
                <a:solidFill>
                  <a:schemeClr val="tx1"/>
                </a:solidFill>
                <a:latin typeface="Inter" panose="020B0502030000000004"/>
              </a:rPr>
              <a:t>Heart in the Work:</a:t>
            </a:r>
            <a:r>
              <a:rPr lang="en-US" sz="2400" dirty="0">
                <a:solidFill>
                  <a:schemeClr val="tx1"/>
                </a:solidFill>
                <a:latin typeface="Inter" panose="020B0502030000000004"/>
              </a:rPr>
              <a:t> We did this project because we care deeply about making a positive difference in the lives of kids with special needs.</a:t>
            </a:r>
            <a:endParaRPr lang="en-US" sz="2400" dirty="0">
              <a:solidFill>
                <a:schemeClr val="tx1"/>
              </a:solidFill>
              <a:latin typeface="Inter" panose="020B0502030000000004"/>
            </a:endParaRPr>
          </a:p>
          <a:p>
            <a:pPr indent="0" algn="just">
              <a:lnSpc>
                <a:spcPct val="150000"/>
              </a:lnSpc>
              <a:buFont typeface="Wingdings" panose="05000000000000000000" pitchFamily="2" charset="2"/>
              <a:buNone/>
            </a:pPr>
            <a:endParaRPr lang="en-US" sz="2400" dirty="0">
              <a:solidFill>
                <a:schemeClr val="tx1"/>
              </a:solidFill>
              <a:latin typeface="Inter" panose="020B0502030000000004"/>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7433</Words>
  <Application>WPS Presentation</Application>
  <PresentationFormat>Custom</PresentationFormat>
  <Paragraphs>151</Paragraphs>
  <Slides>18</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18</vt:i4>
      </vt:variant>
    </vt:vector>
  </HeadingPairs>
  <TitlesOfParts>
    <vt:vector size="28" baseType="lpstr">
      <vt:lpstr>Arial</vt:lpstr>
      <vt:lpstr>SimSun</vt:lpstr>
      <vt:lpstr>Wingdings</vt:lpstr>
      <vt:lpstr>Baskerville Display PT</vt:lpstr>
      <vt:lpstr>Inter</vt:lpstr>
      <vt:lpstr>Wingdings</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Minimalist Beige Cream Brand Proposal Presentation</dc:title>
  <dc:creator>BHARGAVI YATHAM</dc:creator>
  <cp:lastModifiedBy>Jhansi</cp:lastModifiedBy>
  <cp:revision>20</cp:revision>
  <dcterms:created xsi:type="dcterms:W3CDTF">2006-08-16T00:00:00Z</dcterms:created>
  <dcterms:modified xsi:type="dcterms:W3CDTF">2023-11-10T18:25:12Z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018EBD88FFC64A9CB7F1C6325EB3A457_12</vt:lpwstr>
  </property>
  <property fmtid="{D5CDD505-2E9C-101B-9397-08002B2CF9AE}" pid="3" name="KSOProductBuildVer">
    <vt:lpwstr>1033-12.2.0.13266</vt:lpwstr>
  </property>
</Properties>
</file>

<file path=docProps/thumbnail.jpeg>
</file>